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611" r:id="rId2"/>
    <p:sldId id="612" r:id="rId3"/>
    <p:sldId id="556" r:id="rId4"/>
    <p:sldId id="549" r:id="rId5"/>
    <p:sldId id="614" r:id="rId6"/>
    <p:sldId id="619" r:id="rId7"/>
    <p:sldId id="616" r:id="rId8"/>
    <p:sldId id="617" r:id="rId9"/>
    <p:sldId id="618" r:id="rId10"/>
    <p:sldId id="621" r:id="rId11"/>
    <p:sldId id="630" r:id="rId12"/>
    <p:sldId id="631" r:id="rId13"/>
    <p:sldId id="632" r:id="rId14"/>
    <p:sldId id="635" r:id="rId15"/>
    <p:sldId id="622" r:id="rId16"/>
    <p:sldId id="623" r:id="rId17"/>
    <p:sldId id="625" r:id="rId18"/>
    <p:sldId id="550" r:id="rId19"/>
    <p:sldId id="626" r:id="rId20"/>
    <p:sldId id="627" r:id="rId21"/>
    <p:sldId id="629" r:id="rId22"/>
    <p:sldId id="628" r:id="rId23"/>
    <p:sldId id="557" r:id="rId24"/>
    <p:sldId id="548" r:id="rId25"/>
    <p:sldId id="559" r:id="rId26"/>
    <p:sldId id="613" r:id="rId27"/>
    <p:sldId id="636" r:id="rId28"/>
    <p:sldId id="610" r:id="rId29"/>
    <p:sldId id="633" r:id="rId30"/>
    <p:sldId id="634" r:id="rId31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21953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114" y="17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51952-AC28-4C8E-9A6A-8209CDAA602D}" type="datetimeFigureOut">
              <a:rPr lang="zh-TW" altLang="en-US" smtClean="0"/>
              <a:t>2019/10/1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B6081-1E8F-4392-AEAE-AD124807330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450618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51952-AC28-4C8E-9A6A-8209CDAA602D}" type="datetimeFigureOut">
              <a:rPr lang="zh-TW" altLang="en-US" smtClean="0"/>
              <a:t>2019/10/1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B6081-1E8F-4392-AEAE-AD124807330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017422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51952-AC28-4C8E-9A6A-8209CDAA602D}" type="datetimeFigureOut">
              <a:rPr lang="zh-TW" altLang="en-US" smtClean="0"/>
              <a:t>2019/10/1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B6081-1E8F-4392-AEAE-AD124807330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344673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51952-AC28-4C8E-9A6A-8209CDAA602D}" type="datetimeFigureOut">
              <a:rPr lang="zh-TW" altLang="en-US" smtClean="0"/>
              <a:t>2019/10/1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B6081-1E8F-4392-AEAE-AD124807330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343739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51952-AC28-4C8E-9A6A-8209CDAA602D}" type="datetimeFigureOut">
              <a:rPr lang="zh-TW" altLang="en-US" smtClean="0"/>
              <a:t>2019/10/1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B6081-1E8F-4392-AEAE-AD124807330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490217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51952-AC28-4C8E-9A6A-8209CDAA602D}" type="datetimeFigureOut">
              <a:rPr lang="zh-TW" altLang="en-US" smtClean="0"/>
              <a:t>2019/10/1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B6081-1E8F-4392-AEAE-AD124807330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245461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51952-AC28-4C8E-9A6A-8209CDAA602D}" type="datetimeFigureOut">
              <a:rPr lang="zh-TW" altLang="en-US" smtClean="0"/>
              <a:t>2019/10/1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B6081-1E8F-4392-AEAE-AD124807330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684340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51952-AC28-4C8E-9A6A-8209CDAA602D}" type="datetimeFigureOut">
              <a:rPr lang="zh-TW" altLang="en-US" smtClean="0"/>
              <a:t>2019/10/1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B6081-1E8F-4392-AEAE-AD124807330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364242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51952-AC28-4C8E-9A6A-8209CDAA602D}" type="datetimeFigureOut">
              <a:rPr lang="zh-TW" altLang="en-US" smtClean="0"/>
              <a:t>2019/10/1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B6081-1E8F-4392-AEAE-AD124807330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67505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51952-AC28-4C8E-9A6A-8209CDAA602D}" type="datetimeFigureOut">
              <a:rPr lang="zh-TW" altLang="en-US" smtClean="0"/>
              <a:t>2019/10/1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B6081-1E8F-4392-AEAE-AD124807330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094640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51952-AC28-4C8E-9A6A-8209CDAA602D}" type="datetimeFigureOut">
              <a:rPr lang="zh-TW" altLang="en-US" smtClean="0"/>
              <a:t>2019/10/1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B6081-1E8F-4392-AEAE-AD124807330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406090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151952-AC28-4C8E-9A6A-8209CDAA602D}" type="datetimeFigureOut">
              <a:rPr lang="zh-TW" altLang="en-US" smtClean="0"/>
              <a:t>2019/10/1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5B6081-1E8F-4392-AEAE-AD124807330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617295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://http.requesthttp.response.code/" TargetMode="Externa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zh.wikipedia.org/wiki/%E5%B0%81%E5%8C%85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995851" y="319149"/>
            <a:ext cx="10196149" cy="58477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zh-TW" altLang="en-US" sz="3200" b="1" dirty="0">
                <a:solidFill>
                  <a:schemeClr val="bg1"/>
                </a:solidFill>
              </a:rPr>
              <a:t>新型態資安實務課程計畫</a:t>
            </a:r>
          </a:p>
        </p:txBody>
      </p:sp>
      <p:sp>
        <p:nvSpPr>
          <p:cNvPr id="6" name="矩形 5"/>
          <p:cNvSpPr/>
          <p:nvPr/>
        </p:nvSpPr>
        <p:spPr>
          <a:xfrm>
            <a:off x="0" y="323333"/>
            <a:ext cx="1415772" cy="584775"/>
          </a:xfrm>
          <a:prstGeom prst="rect">
            <a:avLst/>
          </a:prstGeom>
          <a:solidFill>
            <a:srgbClr val="92D050"/>
          </a:solidFill>
        </p:spPr>
        <p:txBody>
          <a:bodyPr wrap="none">
            <a:spAutoFit/>
          </a:bodyPr>
          <a:lstStyle/>
          <a:p>
            <a:r>
              <a:rPr lang="zh-TW" alt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教育部</a:t>
            </a:r>
            <a:endParaRPr lang="zh-TW" alt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標題 8"/>
          <p:cNvSpPr>
            <a:spLocks noGrp="1"/>
          </p:cNvSpPr>
          <p:nvPr>
            <p:ph type="ctrTitle"/>
          </p:nvPr>
        </p:nvSpPr>
        <p:spPr>
          <a:xfrm>
            <a:off x="2894275" y="2591676"/>
            <a:ext cx="7653982" cy="862628"/>
          </a:xfrm>
        </p:spPr>
        <p:txBody>
          <a:bodyPr>
            <a:normAutofit fontScale="90000"/>
          </a:bodyPr>
          <a:lstStyle/>
          <a:p>
            <a:r>
              <a:rPr lang="zh-TW" altLang="en-US" b="1" dirty="0" smtClean="0"/>
              <a:t>網路封</a:t>
            </a:r>
            <a:r>
              <a:rPr lang="zh-TW" altLang="en-US" b="1" dirty="0"/>
              <a:t>包</a:t>
            </a:r>
            <a:r>
              <a:rPr lang="zh-TW" altLang="en-US" b="1" dirty="0" smtClean="0"/>
              <a:t>分析</a:t>
            </a:r>
            <a:r>
              <a:rPr lang="en-US" altLang="zh-TW" b="1" dirty="0" smtClean="0"/>
              <a:t>::</a:t>
            </a:r>
            <a:r>
              <a:rPr lang="en-US" altLang="zh-TW" b="1" dirty="0" err="1" smtClean="0"/>
              <a:t>wireshark</a:t>
            </a:r>
            <a:endParaRPr lang="zh-TW" altLang="en-US" sz="3200" b="1" dirty="0"/>
          </a:p>
        </p:txBody>
      </p:sp>
      <p:sp>
        <p:nvSpPr>
          <p:cNvPr id="10" name="副標題 9"/>
          <p:cNvSpPr>
            <a:spLocks noGrp="1"/>
          </p:cNvSpPr>
          <p:nvPr>
            <p:ph type="subTitle" idx="1"/>
          </p:nvPr>
        </p:nvSpPr>
        <p:spPr>
          <a:xfrm>
            <a:off x="1524000" y="4107426"/>
            <a:ext cx="9144000" cy="1150374"/>
          </a:xfrm>
        </p:spPr>
        <p:txBody>
          <a:bodyPr/>
          <a:lstStyle/>
          <a:p>
            <a:pPr algn="l"/>
            <a:r>
              <a:rPr lang="zh-TW" altLang="en-US" b="1" dirty="0" smtClean="0"/>
              <a:t>授課教師</a:t>
            </a:r>
            <a:r>
              <a:rPr lang="en-US" altLang="zh-TW" b="1" dirty="0" smtClean="0"/>
              <a:t>:</a:t>
            </a:r>
            <a:endParaRPr lang="zh-TW" altLang="en-US" b="1" dirty="0"/>
          </a:p>
        </p:txBody>
      </p:sp>
      <p:sp>
        <p:nvSpPr>
          <p:cNvPr id="11" name="矩形 10"/>
          <p:cNvSpPr/>
          <p:nvPr/>
        </p:nvSpPr>
        <p:spPr>
          <a:xfrm>
            <a:off x="0" y="6070042"/>
            <a:ext cx="12192000" cy="5232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zh-TW" altLang="en-US" sz="2800" dirty="0">
                <a:latin typeface="華康康楷體W5(P)" panose="03000500000000000000" pitchFamily="66" charset="-120"/>
                <a:ea typeface="華康康楷體W5(P)" panose="03000500000000000000" pitchFamily="66" charset="-120"/>
              </a:rPr>
              <a:t>資訊安全基礎實務</a:t>
            </a:r>
            <a:r>
              <a:rPr lang="zh-TW" altLang="en-US" sz="2800" smtClean="0">
                <a:latin typeface="華康康楷體W5(P)" panose="03000500000000000000" pitchFamily="66" charset="-120"/>
                <a:ea typeface="華康康楷體W5(P)" panose="03000500000000000000" pitchFamily="66" charset="-120"/>
              </a:rPr>
              <a:t>課程                           </a:t>
            </a:r>
            <a:r>
              <a:rPr lang="en-US" altLang="zh-TW" sz="2400" smtClean="0">
                <a:latin typeface="Adobe Gothic Std B" pitchFamily="34" charset="-128"/>
                <a:ea typeface="Adobe Gothic Std B" pitchFamily="34" charset="-128"/>
              </a:rPr>
              <a:t>A </a:t>
            </a:r>
            <a:r>
              <a:rPr lang="en-US" altLang="zh-TW" sz="2400" dirty="0">
                <a:latin typeface="Adobe Gothic Std B" pitchFamily="34" charset="-128"/>
                <a:ea typeface="Adobe Gothic Std B" pitchFamily="34" charset="-128"/>
              </a:rPr>
              <a:t>practical introduction to security</a:t>
            </a:r>
            <a:endParaRPr lang="zh-TW" altLang="en-US" sz="2400" dirty="0">
              <a:latin typeface="Adobe Gothic Std B" pitchFamily="34" charset="-128"/>
              <a:ea typeface="華康康楷體W5(P)" panose="03000500000000000000" pitchFamily="66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3953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6704" y="146843"/>
            <a:ext cx="8253064" cy="6499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1132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檢查</a:t>
            </a:r>
            <a:r>
              <a:rPr lang="en-US" altLang="zh-TW" dirty="0" err="1" smtClean="0"/>
              <a:t>wireshark</a:t>
            </a:r>
            <a:r>
              <a:rPr lang="zh-TW" altLang="en-US" dirty="0" smtClean="0"/>
              <a:t>安裝目錄有哪些工具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>C</a:t>
            </a:r>
            <a:r>
              <a:rPr lang="en-US" altLang="zh-TW" dirty="0"/>
              <a:t>:\Program Files\Wireshark</a:t>
            </a:r>
            <a:endParaRPr lang="zh-TW" altLang="en-US" dirty="0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56794" y="1944158"/>
            <a:ext cx="3559078" cy="4351338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5926667" y="2045004"/>
            <a:ext cx="2895599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/>
              <a:t>capinfos.exe</a:t>
            </a:r>
            <a:endParaRPr lang="en-US" altLang="zh-TW" dirty="0"/>
          </a:p>
          <a:p>
            <a:r>
              <a:rPr lang="en-US" altLang="zh-TW" dirty="0" smtClean="0"/>
              <a:t>dftest.exe</a:t>
            </a:r>
            <a:endParaRPr lang="en-US" altLang="zh-TW" dirty="0"/>
          </a:p>
          <a:p>
            <a:r>
              <a:rPr lang="en-US" altLang="zh-TW" dirty="0" smtClean="0"/>
              <a:t>dumpcap.exe</a:t>
            </a:r>
            <a:endParaRPr lang="en-US" altLang="zh-TW" dirty="0"/>
          </a:p>
          <a:p>
            <a:r>
              <a:rPr lang="en-US" altLang="zh-TW" dirty="0" smtClean="0"/>
              <a:t>editcap.exe</a:t>
            </a:r>
            <a:endParaRPr lang="en-US" altLang="zh-TW" dirty="0"/>
          </a:p>
          <a:p>
            <a:r>
              <a:rPr lang="en-US" altLang="zh-TW" dirty="0" smtClean="0"/>
              <a:t>mergecap.exe</a:t>
            </a:r>
            <a:endParaRPr lang="en-US" altLang="zh-TW" dirty="0"/>
          </a:p>
          <a:p>
            <a:r>
              <a:rPr lang="en-US" altLang="zh-TW" dirty="0" smtClean="0"/>
              <a:t>mmdbresolve.exe</a:t>
            </a:r>
            <a:endParaRPr lang="en-US" altLang="zh-TW" dirty="0"/>
          </a:p>
          <a:p>
            <a:r>
              <a:rPr lang="en-US" altLang="zh-TW" dirty="0" smtClean="0"/>
              <a:t>npcap-0.9983.exe</a:t>
            </a:r>
            <a:endParaRPr lang="en-US" altLang="zh-TW" dirty="0"/>
          </a:p>
          <a:p>
            <a:r>
              <a:rPr lang="en-US" altLang="zh-TW" dirty="0" smtClean="0"/>
              <a:t>rawshark.exe</a:t>
            </a:r>
            <a:endParaRPr lang="en-US" altLang="zh-TW" dirty="0"/>
          </a:p>
          <a:p>
            <a:r>
              <a:rPr lang="en-US" altLang="zh-TW" dirty="0" smtClean="0"/>
              <a:t>reordercap.exe</a:t>
            </a:r>
            <a:endParaRPr lang="en-US" altLang="zh-TW" dirty="0"/>
          </a:p>
          <a:p>
            <a:r>
              <a:rPr lang="en-US" altLang="zh-TW" dirty="0" smtClean="0"/>
              <a:t>text2pcap.exe</a:t>
            </a:r>
            <a:endParaRPr lang="en-US" altLang="zh-TW" dirty="0"/>
          </a:p>
          <a:p>
            <a:r>
              <a:rPr lang="en-US" altLang="zh-TW" dirty="0" smtClean="0"/>
              <a:t>tshark.exe</a:t>
            </a:r>
            <a:endParaRPr lang="en-US" altLang="zh-TW" dirty="0"/>
          </a:p>
          <a:p>
            <a:r>
              <a:rPr lang="en-US" altLang="zh-TW" dirty="0" smtClean="0"/>
              <a:t>uninstall.exe</a:t>
            </a:r>
            <a:endParaRPr lang="en-US" altLang="zh-TW" dirty="0"/>
          </a:p>
          <a:p>
            <a:r>
              <a:rPr lang="en-US" altLang="zh-TW" dirty="0" smtClean="0"/>
              <a:t>WinPcap_4_1_3.exe</a:t>
            </a:r>
            <a:endParaRPr lang="en-US" altLang="zh-TW" dirty="0"/>
          </a:p>
          <a:p>
            <a:r>
              <a:rPr lang="en-US" altLang="zh-TW" dirty="0" smtClean="0"/>
              <a:t>wireshark-gtk.exe</a:t>
            </a:r>
            <a:endParaRPr lang="en-US" altLang="zh-TW" dirty="0"/>
          </a:p>
          <a:p>
            <a:r>
              <a:rPr lang="en-US" altLang="zh-TW" dirty="0" smtClean="0"/>
              <a:t>Wireshark.exe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017428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30200" y="136525"/>
            <a:ext cx="2201333" cy="930275"/>
          </a:xfrm>
        </p:spPr>
        <p:txBody>
          <a:bodyPr/>
          <a:lstStyle/>
          <a:p>
            <a:r>
              <a:rPr lang="en-US" altLang="zh-TW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cap</a:t>
            </a:r>
            <a:r>
              <a:rPr lang="en-US" altLang="zh-TW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info</a:t>
            </a:r>
            <a:r>
              <a:rPr lang="en-US" altLang="zh-TW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</a:t>
            </a:r>
            <a:endParaRPr lang="zh-TW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7133" y="1066800"/>
            <a:ext cx="9605405" cy="535940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2697777" y="526534"/>
            <a:ext cx="57296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https://www.wireshark.org/docs/man-pages/capinfos.html</a:t>
            </a:r>
            <a:endParaRPr lang="zh-TW" altLang="en-US" dirty="0"/>
          </a:p>
        </p:txBody>
      </p:sp>
      <p:sp>
        <p:nvSpPr>
          <p:cNvPr id="8" name="矩形 7"/>
          <p:cNvSpPr/>
          <p:nvPr/>
        </p:nvSpPr>
        <p:spPr>
          <a:xfrm>
            <a:off x="5562599" y="1212334"/>
            <a:ext cx="38669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使用 </a:t>
            </a:r>
            <a:r>
              <a:rPr lang="en-US" altLang="zh-TW" dirty="0" err="1"/>
              <a:t>Capinfos</a:t>
            </a:r>
            <a:r>
              <a:rPr lang="en-US" altLang="zh-TW" dirty="0"/>
              <a:t> </a:t>
            </a:r>
            <a:r>
              <a:rPr lang="zh-TW" altLang="en-US" dirty="0" smtClean="0"/>
              <a:t>獲取文件大小和</a:t>
            </a:r>
            <a:r>
              <a:rPr lang="zh-TW" altLang="en-US" dirty="0"/>
              <a:t>封</a:t>
            </a:r>
            <a:r>
              <a:rPr lang="zh-TW" altLang="en-US" dirty="0" smtClean="0"/>
              <a:t>包數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508627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72533" y="229658"/>
            <a:ext cx="1964267" cy="777875"/>
          </a:xfrm>
        </p:spPr>
        <p:txBody>
          <a:bodyPr/>
          <a:lstStyle/>
          <a:p>
            <a:r>
              <a:rPr lang="en-US" altLang="zh-TW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edit</a:t>
            </a:r>
            <a:r>
              <a:rPr lang="en-US" altLang="zh-TW" dirty="0" err="1"/>
              <a:t>cap</a:t>
            </a:r>
            <a:endParaRPr lang="zh-TW" altLang="en-US" dirty="0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2373" y="1083732"/>
            <a:ext cx="9438039" cy="5342467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2546228" y="433929"/>
            <a:ext cx="56432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https://www.wireshark.org/docs/man-pages/editcap.html</a:t>
            </a:r>
            <a:endParaRPr lang="zh-TW" altLang="en-US" dirty="0"/>
          </a:p>
        </p:txBody>
      </p:sp>
      <p:sp>
        <p:nvSpPr>
          <p:cNvPr id="8" name="矩形 7"/>
          <p:cNvSpPr/>
          <p:nvPr/>
        </p:nvSpPr>
        <p:spPr>
          <a:xfrm>
            <a:off x="3718189" y="1007531"/>
            <a:ext cx="32798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使用 </a:t>
            </a:r>
            <a:r>
              <a:rPr lang="en-US" altLang="zh-TW" dirty="0" err="1"/>
              <a:t>editcap</a:t>
            </a:r>
            <a:r>
              <a:rPr lang="en-US" altLang="zh-TW" dirty="0"/>
              <a:t> </a:t>
            </a:r>
            <a:r>
              <a:rPr lang="zh-TW" altLang="en-US" dirty="0"/>
              <a:t>命令</a:t>
            </a:r>
            <a:r>
              <a:rPr lang="zh-TW" altLang="en-US" dirty="0" smtClean="0"/>
              <a:t>分割</a:t>
            </a:r>
            <a:r>
              <a:rPr lang="en-US" altLang="zh-TW" dirty="0" err="1" smtClean="0"/>
              <a:t>pcap</a:t>
            </a:r>
            <a:r>
              <a:rPr lang="zh-TW" altLang="en-US" dirty="0" smtClean="0"/>
              <a:t>檔案</a:t>
            </a:r>
            <a:endParaRPr lang="zh-TW" altLang="en-US" dirty="0"/>
          </a:p>
        </p:txBody>
      </p:sp>
      <p:sp>
        <p:nvSpPr>
          <p:cNvPr id="9" name="矩形 8"/>
          <p:cNvSpPr/>
          <p:nvPr/>
        </p:nvSpPr>
        <p:spPr>
          <a:xfrm>
            <a:off x="5151392" y="1396467"/>
            <a:ext cx="59619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https://blog.csdn.net/qq_20480611/article/details/50774686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178409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4388" y="282046"/>
            <a:ext cx="2667000" cy="1047221"/>
          </a:xfrm>
        </p:spPr>
        <p:txBody>
          <a:bodyPr/>
          <a:lstStyle/>
          <a:p>
            <a:r>
              <a:rPr lang="en-US" altLang="zh-TW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Merge</a:t>
            </a:r>
            <a:r>
              <a:rPr lang="en-US" altLang="zh-TW" dirty="0" err="1"/>
              <a:t>cap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3394616" y="805656"/>
            <a:ext cx="51550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使用 </a:t>
            </a:r>
            <a:r>
              <a:rPr lang="en-US" altLang="zh-TW" dirty="0" err="1"/>
              <a:t>Mergecap</a:t>
            </a:r>
            <a:r>
              <a:rPr lang="en-US" altLang="zh-TW" dirty="0"/>
              <a:t> </a:t>
            </a:r>
            <a:r>
              <a:rPr lang="zh-TW" altLang="en-US" dirty="0" smtClean="0"/>
              <a:t>程式將幾個小檔合併成一個大檔案</a:t>
            </a:r>
            <a:endParaRPr lang="zh-TW" altLang="en-US" dirty="0"/>
          </a:p>
        </p:txBody>
      </p:sp>
      <p:pic>
        <p:nvPicPr>
          <p:cNvPr id="7" name="內容版面配置區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2820" y="1253067"/>
            <a:ext cx="9371019" cy="5367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9843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6000" dirty="0"/>
              <a:t>認識</a:t>
            </a:r>
            <a:r>
              <a:rPr lang="en-US" altLang="zh-TW" sz="6000" dirty="0" smtClean="0"/>
              <a:t>Wireshark </a:t>
            </a:r>
            <a:endParaRPr lang="zh-TW" altLang="en-US" sz="6000" dirty="0" smtClean="0"/>
          </a:p>
        </p:txBody>
      </p:sp>
    </p:spTree>
    <p:extLst>
      <p:ext uri="{BB962C8B-B14F-4D97-AF65-F5344CB8AC3E}">
        <p14:creationId xmlns:p14="http://schemas.microsoft.com/office/powerpoint/2010/main" val="4606634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85032" y="170392"/>
            <a:ext cx="3725333" cy="862542"/>
          </a:xfrm>
        </p:spPr>
        <p:txBody>
          <a:bodyPr/>
          <a:lstStyle/>
          <a:p>
            <a:r>
              <a:rPr lang="zh-TW" altLang="en-US" dirty="0" smtClean="0"/>
              <a:t>開啟</a:t>
            </a:r>
            <a:r>
              <a:rPr lang="en-US" altLang="zh-TW" dirty="0" err="1" smtClean="0"/>
              <a:t>wireshark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09497" y="1175809"/>
            <a:ext cx="8880793" cy="5489576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689979" y="278497"/>
            <a:ext cx="738830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3600" dirty="0" smtClean="0"/>
              <a:t>選擇 </a:t>
            </a:r>
            <a:r>
              <a:rPr lang="en-US" altLang="zh-TW" sz="3600" dirty="0" smtClean="0"/>
              <a:t>Capture filter</a:t>
            </a:r>
            <a:r>
              <a:rPr lang="zh-TW" altLang="en-US" sz="3600" dirty="0"/>
              <a:t>抓取封包篩檢程式</a:t>
            </a:r>
          </a:p>
        </p:txBody>
      </p:sp>
      <p:sp>
        <p:nvSpPr>
          <p:cNvPr id="6" name="向右箭號 5"/>
          <p:cNvSpPr/>
          <p:nvPr/>
        </p:nvSpPr>
        <p:spPr>
          <a:xfrm>
            <a:off x="4013200" y="313267"/>
            <a:ext cx="465667" cy="601133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913953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選擇 </a:t>
            </a:r>
            <a:r>
              <a:rPr lang="en-US" altLang="zh-TW" dirty="0"/>
              <a:t>Capture </a:t>
            </a:r>
            <a:r>
              <a:rPr lang="en-US" altLang="zh-TW" dirty="0" smtClean="0"/>
              <a:t>filter(2)</a:t>
            </a:r>
            <a:br>
              <a:rPr lang="en-US" altLang="zh-TW" dirty="0" smtClean="0"/>
            </a:br>
            <a:r>
              <a:rPr lang="en-US" altLang="zh-TW" dirty="0" smtClean="0"/>
              <a:t>Capture=&gt;Options</a:t>
            </a:r>
            <a:r>
              <a:rPr lang="en-US" altLang="zh-TW" dirty="0"/>
              <a:t> </a:t>
            </a:r>
            <a:r>
              <a:rPr lang="en-US" altLang="zh-TW" dirty="0" smtClean="0"/>
              <a:t>=&gt;Capture Interfaces()</a:t>
            </a:r>
            <a:endParaRPr lang="zh-TW" altLang="en-US" dirty="0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1734" y="1803271"/>
            <a:ext cx="10455833" cy="3429129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8000" y="2743200"/>
            <a:ext cx="6902481" cy="3451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7120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1"/>
          <p:cNvSpPr txBox="1">
            <a:spLocks/>
          </p:cNvSpPr>
          <p:nvPr/>
        </p:nvSpPr>
        <p:spPr>
          <a:xfrm>
            <a:off x="65903" y="533168"/>
            <a:ext cx="12192000" cy="102707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Wireshark</a:t>
            </a:r>
            <a:r>
              <a:rPr lang="zh-TW" alt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</a:t>
            </a:r>
            <a:r>
              <a:rPr lang="zh-TW" alt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使用者介面 </a:t>
            </a:r>
            <a:r>
              <a:rPr lang="en-US" altLang="zh-TW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User 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Interface</a:t>
            </a:r>
            <a:endParaRPr lang="en-US" altLang="zh-TW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TW" sz="2400" dirty="0">
                <a:solidFill>
                  <a:schemeClr val="bg1"/>
                </a:solidFill>
              </a:rPr>
              <a:t>https://www.wireshark.org/docs/wsug_html/#ChapterUsing</a:t>
            </a:r>
            <a:endParaRPr lang="en-US" altLang="zh-TW" sz="24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8582" y="1836291"/>
            <a:ext cx="8028018" cy="4962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55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199" y="219939"/>
            <a:ext cx="10444789" cy="6527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826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課程宗旨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111375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zh-TW" altLang="en-US" dirty="0"/>
              <a:t>本</a:t>
            </a:r>
            <a:r>
              <a:rPr lang="zh-TW" altLang="en-US" dirty="0" smtClean="0"/>
              <a:t>課程</a:t>
            </a:r>
            <a:r>
              <a:rPr lang="zh-TW" altLang="zh-TW" dirty="0" smtClean="0"/>
              <a:t>教導</a:t>
            </a:r>
            <a:r>
              <a:rPr lang="zh-TW" altLang="zh-TW" dirty="0" smtClean="0"/>
              <a:t>學生</a:t>
            </a:r>
            <a:r>
              <a:rPr lang="zh-TW" altLang="en-US" dirty="0" smtClean="0"/>
              <a:t>使用</a:t>
            </a:r>
            <a:r>
              <a:rPr lang="en-US" altLang="zh-TW" dirty="0" err="1" smtClean="0"/>
              <a:t>wireshark</a:t>
            </a:r>
            <a:r>
              <a:rPr lang="zh-TW" altLang="en-US" dirty="0" smtClean="0"/>
              <a:t>進行</a:t>
            </a:r>
            <a:r>
              <a:rPr lang="zh-TW" altLang="zh-TW" dirty="0" smtClean="0"/>
              <a:t>網路</a:t>
            </a:r>
            <a:r>
              <a:rPr lang="zh-TW" altLang="zh-TW" dirty="0"/>
              <a:t>協定分析與攻擊封包分析</a:t>
            </a:r>
            <a:r>
              <a:rPr lang="zh-TW" altLang="zh-TW" dirty="0" smtClean="0"/>
              <a:t>。</a:t>
            </a:r>
            <a:endParaRPr lang="en-US" altLang="zh-TW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zh-TW" altLang="en-US" dirty="0"/>
              <a:t>課程</a:t>
            </a:r>
            <a:r>
              <a:rPr lang="zh-TW" altLang="zh-TW" dirty="0" smtClean="0"/>
              <a:t>以</a:t>
            </a:r>
            <a:r>
              <a:rPr lang="en-US" altLang="zh-TW" dirty="0" err="1"/>
              <a:t>wireshark</a:t>
            </a:r>
            <a:r>
              <a:rPr lang="en-US" altLang="zh-TW" dirty="0"/>
              <a:t> /</a:t>
            </a:r>
            <a:r>
              <a:rPr lang="en-US" altLang="zh-TW" dirty="0" err="1"/>
              <a:t>tshark</a:t>
            </a:r>
            <a:r>
              <a:rPr lang="zh-TW" altLang="zh-TW" dirty="0"/>
              <a:t>讓學生由實作中了解</a:t>
            </a:r>
            <a:r>
              <a:rPr lang="en-US" altLang="zh-TW" dirty="0"/>
              <a:t>TCP/IP</a:t>
            </a:r>
            <a:r>
              <a:rPr lang="zh-TW" altLang="zh-TW" dirty="0"/>
              <a:t>網路協定中的</a:t>
            </a:r>
            <a:r>
              <a:rPr lang="en-US" altLang="zh-TW" dirty="0"/>
              <a:t>HTTP/TCP/DNS</a:t>
            </a:r>
            <a:r>
              <a:rPr lang="zh-TW" altLang="zh-TW" dirty="0"/>
              <a:t>　</a:t>
            </a:r>
            <a:r>
              <a:rPr lang="en-US" altLang="zh-TW" dirty="0"/>
              <a:t>/UDP/IP</a:t>
            </a:r>
            <a:r>
              <a:rPr lang="zh-TW" altLang="zh-TW" dirty="0"/>
              <a:t>協定規範。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zh-TW" altLang="en-US" dirty="0"/>
              <a:t>課程</a:t>
            </a:r>
            <a:r>
              <a:rPr lang="zh-TW" altLang="zh-TW" dirty="0" smtClean="0"/>
              <a:t>以</a:t>
            </a:r>
            <a:r>
              <a:rPr lang="en-US" altLang="zh-TW" dirty="0"/>
              <a:t>CTF</a:t>
            </a:r>
            <a:r>
              <a:rPr lang="zh-TW" altLang="zh-TW" dirty="0"/>
              <a:t>題目來深刻化學生學習。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495644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4518" y="216891"/>
            <a:ext cx="10621817" cy="6581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1959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7480" y="176249"/>
            <a:ext cx="10564145" cy="6622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453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0577" y="365124"/>
            <a:ext cx="10454664" cy="656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7931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6000" dirty="0" smtClean="0"/>
              <a:t>測試情境與</a:t>
            </a:r>
            <a:r>
              <a:rPr lang="zh-TW" altLang="en-US" sz="6000" dirty="0" smtClean="0"/>
              <a:t>分析</a:t>
            </a:r>
            <a:endParaRPr lang="en-US" altLang="zh-TW" sz="6000" dirty="0" smtClean="0"/>
          </a:p>
          <a:p>
            <a:pPr algn="ctr"/>
            <a:r>
              <a:rPr lang="zh-TW" altLang="en-US" sz="6000" dirty="0"/>
              <a:t>封包側錄</a:t>
            </a:r>
            <a:r>
              <a:rPr lang="zh-TW" altLang="en-US" sz="6000" dirty="0" smtClean="0"/>
              <a:t>實戰</a:t>
            </a:r>
            <a:endParaRPr lang="zh-TW" altLang="en-US" sz="6000" dirty="0"/>
          </a:p>
        </p:txBody>
      </p:sp>
    </p:spTree>
    <p:extLst>
      <p:ext uri="{BB962C8B-B14F-4D97-AF65-F5344CB8AC3E}">
        <p14:creationId xmlns:p14="http://schemas.microsoft.com/office/powerpoint/2010/main" val="39278383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16467" y="1100667"/>
            <a:ext cx="999067" cy="454554"/>
          </a:xfrm>
          <a:solidFill>
            <a:schemeClr val="tx1"/>
          </a:solidFill>
        </p:spPr>
        <p:txBody>
          <a:bodyPr>
            <a:noAutofit/>
          </a:bodyPr>
          <a:lstStyle/>
          <a:p>
            <a:r>
              <a:rPr lang="zh-TW" altLang="en-US" sz="3200" dirty="0" smtClean="0">
                <a:solidFill>
                  <a:srgbClr val="FFFF00"/>
                </a:solidFill>
              </a:rPr>
              <a:t>步驟</a:t>
            </a:r>
            <a:endParaRPr lang="zh-TW" altLang="en-US" sz="3200" dirty="0">
              <a:solidFill>
                <a:srgbClr val="FFFF00"/>
              </a:solidFill>
            </a:endParaRP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59" t="8245"/>
          <a:stretch/>
        </p:blipFill>
        <p:spPr>
          <a:xfrm>
            <a:off x="1397002" y="3435731"/>
            <a:ext cx="5909732" cy="2947744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632634" y="974001"/>
            <a:ext cx="44435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000" dirty="0" smtClean="0"/>
              <a:t>1</a:t>
            </a:r>
            <a:endParaRPr lang="zh-TW" altLang="en-US" sz="4000" dirty="0"/>
          </a:p>
        </p:txBody>
      </p:sp>
      <p:sp>
        <p:nvSpPr>
          <p:cNvPr id="6" name="矩形 5"/>
          <p:cNvSpPr/>
          <p:nvPr/>
        </p:nvSpPr>
        <p:spPr>
          <a:xfrm>
            <a:off x="2194086" y="1062167"/>
            <a:ext cx="5593454" cy="70788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TW" altLang="en-US" sz="2000" dirty="0" smtClean="0"/>
              <a:t>先打開瀏覽器到</a:t>
            </a:r>
            <a:r>
              <a:rPr lang="en-US" altLang="zh-TW" sz="2000" dirty="0" smtClean="0"/>
              <a:t>www.pchome.com.tw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TW" altLang="en-US" sz="2000" dirty="0" smtClean="0"/>
              <a:t>在網址欄輸入</a:t>
            </a:r>
            <a:r>
              <a:rPr lang="en-US" altLang="zh-TW" sz="2000" dirty="0" smtClean="0"/>
              <a:t>www.google.com==&gt;</a:t>
            </a:r>
            <a:r>
              <a:rPr lang="zh-TW" altLang="en-US" sz="2000" dirty="0" smtClean="0"/>
              <a:t>不要按</a:t>
            </a:r>
            <a:r>
              <a:rPr lang="en-US" altLang="zh-TW" sz="2000" dirty="0" smtClean="0"/>
              <a:t>enter</a:t>
            </a:r>
            <a:endParaRPr lang="zh-TW" altLang="en-US" sz="2000" dirty="0"/>
          </a:p>
        </p:txBody>
      </p:sp>
      <p:sp>
        <p:nvSpPr>
          <p:cNvPr id="7" name="標題 1"/>
          <p:cNvSpPr txBox="1">
            <a:spLocks/>
          </p:cNvSpPr>
          <p:nvPr/>
        </p:nvSpPr>
        <p:spPr>
          <a:xfrm>
            <a:off x="7398485" y="2131179"/>
            <a:ext cx="999067" cy="454554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3200" smtClean="0">
                <a:solidFill>
                  <a:srgbClr val="FFFF00"/>
                </a:solidFill>
              </a:rPr>
              <a:t>步驟</a:t>
            </a:r>
            <a:endParaRPr lang="zh-TW" altLang="en-US" sz="3200" dirty="0">
              <a:solidFill>
                <a:srgbClr val="FFFF00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8514652" y="2004513"/>
            <a:ext cx="44435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000" dirty="0" smtClean="0"/>
              <a:t>2</a:t>
            </a:r>
            <a:endParaRPr lang="zh-TW" altLang="en-US" sz="4000" dirty="0"/>
          </a:p>
        </p:txBody>
      </p:sp>
      <p:sp>
        <p:nvSpPr>
          <p:cNvPr id="9" name="矩形 8"/>
          <p:cNvSpPr/>
          <p:nvPr/>
        </p:nvSpPr>
        <p:spPr>
          <a:xfrm>
            <a:off x="9236971" y="2118914"/>
            <a:ext cx="2069797" cy="70788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TW" altLang="en-US" sz="2000" dirty="0" smtClean="0"/>
              <a:t>啟動</a:t>
            </a:r>
            <a:r>
              <a:rPr lang="en-US" altLang="zh-TW" sz="2000" dirty="0" err="1" smtClean="0"/>
              <a:t>wireshark</a:t>
            </a:r>
            <a:endParaRPr lang="en-US" altLang="zh-TW" sz="2000" dirty="0" smtClean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TW" altLang="en-US" sz="2000" dirty="0" smtClean="0"/>
              <a:t>開始傾聽封包</a:t>
            </a:r>
            <a:endParaRPr lang="en-US" altLang="zh-TW" sz="2000" dirty="0" smtClean="0"/>
          </a:p>
        </p:txBody>
      </p:sp>
      <p:sp>
        <p:nvSpPr>
          <p:cNvPr id="10" name="標題 1"/>
          <p:cNvSpPr txBox="1">
            <a:spLocks/>
          </p:cNvSpPr>
          <p:nvPr/>
        </p:nvSpPr>
        <p:spPr>
          <a:xfrm>
            <a:off x="516467" y="2740110"/>
            <a:ext cx="999067" cy="454554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3200" smtClean="0">
                <a:solidFill>
                  <a:srgbClr val="FFFF00"/>
                </a:solidFill>
              </a:rPr>
              <a:t>步驟</a:t>
            </a:r>
            <a:endParaRPr lang="zh-TW" altLang="en-US" sz="3200" dirty="0">
              <a:solidFill>
                <a:srgbClr val="FFFF00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632634" y="2613444"/>
            <a:ext cx="44435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000" dirty="0" smtClean="0"/>
              <a:t>3</a:t>
            </a:r>
            <a:endParaRPr lang="zh-TW" altLang="en-US" sz="4000" dirty="0"/>
          </a:p>
        </p:txBody>
      </p:sp>
      <p:sp>
        <p:nvSpPr>
          <p:cNvPr id="12" name="矩形 11"/>
          <p:cNvSpPr/>
          <p:nvPr/>
        </p:nvSpPr>
        <p:spPr>
          <a:xfrm>
            <a:off x="2354953" y="2727845"/>
            <a:ext cx="2119170" cy="70788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TW" altLang="en-US" sz="2000" dirty="0" smtClean="0"/>
              <a:t>瀏覽器</a:t>
            </a:r>
            <a:r>
              <a:rPr lang="zh-TW" altLang="en-US" sz="2000" dirty="0"/>
              <a:t>按</a:t>
            </a:r>
            <a:r>
              <a:rPr lang="en-US" altLang="zh-TW" sz="2000" dirty="0"/>
              <a:t>enter</a:t>
            </a:r>
            <a:endParaRPr lang="zh-TW" altLang="en-US" sz="2000" dirty="0" smtClean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TW" altLang="en-US" sz="2000" dirty="0" smtClean="0"/>
              <a:t>連線到</a:t>
            </a:r>
            <a:r>
              <a:rPr lang="en-US" altLang="zh-TW" sz="2000" dirty="0" smtClean="0"/>
              <a:t>google</a:t>
            </a:r>
          </a:p>
        </p:txBody>
      </p:sp>
      <p:sp>
        <p:nvSpPr>
          <p:cNvPr id="13" name="標題 1"/>
          <p:cNvSpPr txBox="1">
            <a:spLocks/>
          </p:cNvSpPr>
          <p:nvPr/>
        </p:nvSpPr>
        <p:spPr>
          <a:xfrm>
            <a:off x="7423834" y="3435731"/>
            <a:ext cx="999067" cy="454554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3200" dirty="0" smtClean="0">
                <a:solidFill>
                  <a:srgbClr val="FFFF00"/>
                </a:solidFill>
              </a:rPr>
              <a:t>步驟</a:t>
            </a:r>
            <a:endParaRPr lang="zh-TW" altLang="en-US" sz="3200" dirty="0">
              <a:solidFill>
                <a:srgbClr val="FFFF00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8540001" y="3309065"/>
            <a:ext cx="44435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000" dirty="0"/>
              <a:t>4</a:t>
            </a:r>
            <a:endParaRPr lang="zh-TW" altLang="en-US" sz="4000" dirty="0"/>
          </a:p>
        </p:txBody>
      </p:sp>
      <p:sp>
        <p:nvSpPr>
          <p:cNvPr id="15" name="矩形 14"/>
          <p:cNvSpPr/>
          <p:nvPr/>
        </p:nvSpPr>
        <p:spPr>
          <a:xfrm>
            <a:off x="8136518" y="4145270"/>
            <a:ext cx="3188565" cy="70788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wrap="none">
            <a:spAutoFit/>
          </a:bodyPr>
          <a:lstStyle/>
          <a:p>
            <a:r>
              <a:rPr lang="zh-TW" altLang="en-US" sz="2000" dirty="0" smtClean="0"/>
              <a:t>一看到瀏覽器有</a:t>
            </a:r>
            <a:r>
              <a:rPr lang="en-US" altLang="zh-TW" sz="2000" dirty="0" smtClean="0"/>
              <a:t>google</a:t>
            </a:r>
            <a:r>
              <a:rPr lang="zh-TW" altLang="en-US" sz="2000" dirty="0" smtClean="0"/>
              <a:t>畫面</a:t>
            </a:r>
            <a:endParaRPr lang="en-US" altLang="zh-TW" sz="2000" dirty="0" smtClean="0"/>
          </a:p>
          <a:p>
            <a:r>
              <a:rPr lang="zh-TW" altLang="en-US" sz="2000" dirty="0" smtClean="0"/>
              <a:t>立刻停</a:t>
            </a:r>
            <a:r>
              <a:rPr lang="zh-TW" altLang="en-US" sz="2000" dirty="0"/>
              <a:t>止</a:t>
            </a:r>
            <a:r>
              <a:rPr lang="en-US" altLang="zh-TW" sz="2000" dirty="0" err="1" smtClean="0"/>
              <a:t>wireshark</a:t>
            </a:r>
            <a:r>
              <a:rPr lang="en-US" altLang="zh-TW" sz="2000" dirty="0" smtClean="0"/>
              <a:t>[stop]</a:t>
            </a:r>
          </a:p>
        </p:txBody>
      </p:sp>
      <p:sp>
        <p:nvSpPr>
          <p:cNvPr id="16" name="矩形 15"/>
          <p:cNvSpPr/>
          <p:nvPr/>
        </p:nvSpPr>
        <p:spPr>
          <a:xfrm>
            <a:off x="1515534" y="4716076"/>
            <a:ext cx="4339650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動作要快</a:t>
            </a:r>
            <a:endParaRPr lang="en-US" altLang="zh-TW" sz="3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你只有約一秒的時間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標題 1"/>
          <p:cNvSpPr txBox="1">
            <a:spLocks/>
          </p:cNvSpPr>
          <p:nvPr/>
        </p:nvSpPr>
        <p:spPr>
          <a:xfrm>
            <a:off x="7423834" y="5087619"/>
            <a:ext cx="999067" cy="454554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3200" dirty="0" smtClean="0">
                <a:solidFill>
                  <a:srgbClr val="FFFF00"/>
                </a:solidFill>
              </a:rPr>
              <a:t>步驟</a:t>
            </a:r>
            <a:endParaRPr lang="zh-TW" altLang="en-US" sz="3200" dirty="0">
              <a:solidFill>
                <a:srgbClr val="FFFF00"/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8540001" y="4960953"/>
            <a:ext cx="44435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000" dirty="0" smtClean="0"/>
              <a:t>5</a:t>
            </a:r>
            <a:endParaRPr lang="zh-TW" altLang="en-US" sz="4000" dirty="0"/>
          </a:p>
        </p:txBody>
      </p:sp>
      <p:sp>
        <p:nvSpPr>
          <p:cNvPr id="19" name="矩形 18"/>
          <p:cNvSpPr/>
          <p:nvPr/>
        </p:nvSpPr>
        <p:spPr>
          <a:xfrm>
            <a:off x="8191187" y="5812873"/>
            <a:ext cx="697627" cy="4001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wrap="none">
            <a:spAutoFit/>
          </a:bodyPr>
          <a:lstStyle/>
          <a:p>
            <a:r>
              <a:rPr lang="zh-TW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存</a:t>
            </a: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檔</a:t>
            </a:r>
            <a:endParaRPr lang="en-US" altLang="zh-TW" sz="20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0" y="177800"/>
            <a:ext cx="12192000" cy="796201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4000" dirty="0" smtClean="0"/>
              <a:t>測試案例</a:t>
            </a:r>
            <a:r>
              <a:rPr lang="en-US" altLang="zh-TW" sz="4000" dirty="0" smtClean="0"/>
              <a:t>::::</a:t>
            </a:r>
            <a:r>
              <a:rPr lang="zh-TW" altLang="en-US" sz="4000" dirty="0" smtClean="0"/>
              <a:t>封包側錄實戰</a:t>
            </a:r>
            <a:endParaRPr lang="zh-TW" altLang="en-US" sz="4000" dirty="0"/>
          </a:p>
        </p:txBody>
      </p:sp>
    </p:spTree>
    <p:extLst>
      <p:ext uri="{BB962C8B-B14F-4D97-AF65-F5344CB8AC3E}">
        <p14:creationId xmlns:p14="http://schemas.microsoft.com/office/powerpoint/2010/main" val="4216032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3964" y="784225"/>
            <a:ext cx="9551943" cy="5904441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2498794" y="1185359"/>
            <a:ext cx="822661" cy="369332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zh-TW" altLang="en-US" dirty="0" smtClean="0">
                <a:solidFill>
                  <a:srgbClr val="FFFF00"/>
                </a:solidFill>
              </a:rPr>
              <a:t>來源</a:t>
            </a:r>
            <a:r>
              <a:rPr lang="en-US" altLang="zh-TW" dirty="0" smtClean="0">
                <a:solidFill>
                  <a:srgbClr val="FFFF00"/>
                </a:solidFill>
              </a:rPr>
              <a:t>IP</a:t>
            </a:r>
            <a:endParaRPr lang="en-US" altLang="zh-TW" dirty="0">
              <a:solidFill>
                <a:srgbClr val="FFFF00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3794194" y="1183784"/>
            <a:ext cx="822661" cy="369332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zh-TW" altLang="en-US" dirty="0">
                <a:solidFill>
                  <a:srgbClr val="FFFF00"/>
                </a:solidFill>
              </a:rPr>
              <a:t>目</a:t>
            </a:r>
            <a:r>
              <a:rPr lang="zh-TW" altLang="en-US" dirty="0" smtClean="0">
                <a:solidFill>
                  <a:srgbClr val="FFFF00"/>
                </a:solidFill>
              </a:rPr>
              <a:t>的</a:t>
            </a:r>
            <a:r>
              <a:rPr lang="en-US" altLang="zh-TW" dirty="0" smtClean="0">
                <a:solidFill>
                  <a:srgbClr val="FFFF00"/>
                </a:solidFill>
              </a:rPr>
              <a:t>IP</a:t>
            </a:r>
            <a:endParaRPr lang="en-US" altLang="zh-TW" dirty="0">
              <a:solidFill>
                <a:srgbClr val="FFFF00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4844061" y="1180634"/>
            <a:ext cx="646331" cy="369332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zh-TW" altLang="en-US" dirty="0" smtClean="0">
                <a:solidFill>
                  <a:srgbClr val="FFFF00"/>
                </a:solidFill>
              </a:rPr>
              <a:t>協定</a:t>
            </a:r>
            <a:endParaRPr lang="en-US" altLang="zh-TW" dirty="0">
              <a:solidFill>
                <a:srgbClr val="FFFF00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490392" y="414893"/>
            <a:ext cx="646331" cy="369332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zh-TW" altLang="en-US" dirty="0" smtClean="0">
                <a:solidFill>
                  <a:srgbClr val="FFFF00"/>
                </a:solidFill>
              </a:rPr>
              <a:t>長度</a:t>
            </a:r>
            <a:endParaRPr lang="en-US" altLang="zh-TW" dirty="0">
              <a:solidFill>
                <a:srgbClr val="FFFF00"/>
              </a:solidFill>
            </a:endParaRPr>
          </a:p>
        </p:txBody>
      </p:sp>
      <p:cxnSp>
        <p:nvCxnSpPr>
          <p:cNvPr id="12" name="直線單箭頭接點 11"/>
          <p:cNvCxnSpPr/>
          <p:nvPr/>
        </p:nvCxnSpPr>
        <p:spPr>
          <a:xfrm flipH="1">
            <a:off x="5782733" y="797764"/>
            <a:ext cx="25400" cy="75220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6421726" y="414893"/>
            <a:ext cx="646331" cy="369332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zh-TW" altLang="en-US" dirty="0" smtClean="0">
                <a:solidFill>
                  <a:srgbClr val="FFFF00"/>
                </a:solidFill>
              </a:rPr>
              <a:t>訊息</a:t>
            </a:r>
            <a:endParaRPr lang="en-US" altLang="zh-TW" dirty="0">
              <a:solidFill>
                <a:srgbClr val="FFFF00"/>
              </a:solidFill>
            </a:endParaRPr>
          </a:p>
        </p:txBody>
      </p:sp>
      <p:cxnSp>
        <p:nvCxnSpPr>
          <p:cNvPr id="14" name="直線單箭頭接點 13"/>
          <p:cNvCxnSpPr>
            <a:stCxn id="13" idx="2"/>
          </p:cNvCxnSpPr>
          <p:nvPr/>
        </p:nvCxnSpPr>
        <p:spPr>
          <a:xfrm flipH="1">
            <a:off x="6075078" y="784225"/>
            <a:ext cx="669814" cy="77251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>
            <a:off x="441303" y="408593"/>
            <a:ext cx="646331" cy="369332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zh-TW" altLang="en-US" dirty="0" smtClean="0">
                <a:solidFill>
                  <a:srgbClr val="FFFF00"/>
                </a:solidFill>
              </a:rPr>
              <a:t>編號</a:t>
            </a:r>
            <a:endParaRPr lang="en-US" altLang="zh-TW" dirty="0">
              <a:solidFill>
                <a:srgbClr val="FFFF00"/>
              </a:solidFill>
            </a:endParaRPr>
          </a:p>
        </p:txBody>
      </p:sp>
      <p:cxnSp>
        <p:nvCxnSpPr>
          <p:cNvPr id="17" name="直線單箭頭接點 16"/>
          <p:cNvCxnSpPr>
            <a:stCxn id="16" idx="2"/>
          </p:cNvCxnSpPr>
          <p:nvPr/>
        </p:nvCxnSpPr>
        <p:spPr>
          <a:xfrm>
            <a:off x="764469" y="777925"/>
            <a:ext cx="612342" cy="73685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/>
          <p:cNvSpPr/>
          <p:nvPr/>
        </p:nvSpPr>
        <p:spPr>
          <a:xfrm>
            <a:off x="1601237" y="298526"/>
            <a:ext cx="646331" cy="369332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zh-TW" altLang="en-US" dirty="0" smtClean="0">
                <a:solidFill>
                  <a:srgbClr val="FFFF00"/>
                </a:solidFill>
              </a:rPr>
              <a:t>時間</a:t>
            </a:r>
            <a:endParaRPr lang="en-US" altLang="zh-TW" dirty="0">
              <a:solidFill>
                <a:srgbClr val="FFFF00"/>
              </a:solidFill>
            </a:endParaRPr>
          </a:p>
        </p:txBody>
      </p:sp>
      <p:cxnSp>
        <p:nvCxnSpPr>
          <p:cNvPr id="20" name="直線單箭頭接點 19"/>
          <p:cNvCxnSpPr/>
          <p:nvPr/>
        </p:nvCxnSpPr>
        <p:spPr>
          <a:xfrm>
            <a:off x="1936072" y="646225"/>
            <a:ext cx="54082" cy="91051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16855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6000" dirty="0" smtClean="0"/>
              <a:t>Wireshark </a:t>
            </a:r>
          </a:p>
          <a:p>
            <a:pPr algn="ctr"/>
            <a:r>
              <a:rPr lang="en-US" altLang="zh-TW" sz="6000" dirty="0" smtClean="0">
                <a:solidFill>
                  <a:srgbClr val="FFFF00"/>
                </a:solidFill>
              </a:rPr>
              <a:t>Display</a:t>
            </a:r>
            <a:r>
              <a:rPr lang="en-US" altLang="zh-TW" sz="6000" dirty="0" smtClean="0"/>
              <a:t> Filter</a:t>
            </a:r>
            <a:r>
              <a:rPr lang="zh-TW" altLang="en-US" sz="6000" dirty="0" smtClean="0"/>
              <a:t>使用技術</a:t>
            </a:r>
            <a:endParaRPr lang="en-US" altLang="zh-TW" sz="6000" dirty="0" smtClean="0"/>
          </a:p>
          <a:p>
            <a:pPr algn="ctr"/>
            <a:r>
              <a:rPr lang="zh-TW" altLang="en-US" sz="6000" dirty="0" smtClean="0"/>
              <a:t>與</a:t>
            </a:r>
            <a:r>
              <a:rPr lang="en-US" altLang="zh-TW" sz="6000" dirty="0" smtClean="0"/>
              <a:t>DEMO</a:t>
            </a:r>
            <a:r>
              <a:rPr lang="zh-TW" altLang="en-US" sz="6000" dirty="0" smtClean="0"/>
              <a:t>測試</a:t>
            </a:r>
            <a:r>
              <a:rPr lang="zh-TW" altLang="en-US" sz="6000" dirty="0"/>
              <a:t>情境</a:t>
            </a:r>
            <a:r>
              <a:rPr lang="zh-TW" altLang="en-US" sz="6000" dirty="0" smtClean="0"/>
              <a:t>分析</a:t>
            </a:r>
            <a:endParaRPr lang="en-US" altLang="zh-TW" sz="6000" dirty="0" smtClean="0"/>
          </a:p>
          <a:p>
            <a:pPr algn="ctr"/>
            <a:r>
              <a:rPr lang="en-US" altLang="zh-TW" sz="2800" dirty="0" smtClean="0"/>
              <a:t>Connection2Google.pcapng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959801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211506" y="1296873"/>
            <a:ext cx="3024336" cy="170816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166370" marR="155575" indent="-166370">
              <a:lnSpc>
                <a:spcPts val="2140"/>
              </a:lnSpc>
              <a:spcBef>
                <a:spcPts val="5"/>
              </a:spcBef>
              <a:buClr>
                <a:srgbClr val="FFFFFF"/>
              </a:buClr>
              <a:buChar char="•"/>
              <a:tabLst>
                <a:tab pos="166370" algn="l"/>
              </a:tabLst>
            </a:pPr>
            <a:r>
              <a:rPr lang="en-US" altLang="zh-TW" spc="-5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Filter specific addresses</a:t>
            </a:r>
          </a:p>
          <a:p>
            <a:pPr marL="166370" marR="155575" indent="-166370">
              <a:lnSpc>
                <a:spcPts val="2140"/>
              </a:lnSpc>
              <a:spcBef>
                <a:spcPts val="5"/>
              </a:spcBef>
              <a:buClr>
                <a:srgbClr val="FFFFFF"/>
              </a:buClr>
              <a:buFontTx/>
              <a:buChar char="•"/>
              <a:tabLst>
                <a:tab pos="166370" algn="l"/>
              </a:tabLst>
            </a:pPr>
            <a:r>
              <a:rPr lang="zh-TW" altLang="en-US" dirty="0"/>
              <a:t>過濾特殊的位址</a:t>
            </a:r>
            <a:endParaRPr lang="en-US" altLang="zh-TW" dirty="0"/>
          </a:p>
          <a:p>
            <a:pPr marL="166370" marR="155575" indent="-166370">
              <a:lnSpc>
                <a:spcPts val="2140"/>
              </a:lnSpc>
              <a:spcBef>
                <a:spcPts val="5"/>
              </a:spcBef>
              <a:buClr>
                <a:srgbClr val="FFFFFF"/>
              </a:buClr>
              <a:buChar char="•"/>
              <a:tabLst>
                <a:tab pos="166370" algn="l"/>
              </a:tabLst>
            </a:pPr>
            <a:endParaRPr lang="en-US" altLang="zh-TW" spc="-5" dirty="0">
              <a:latin typeface="微軟正黑體" panose="020B0604030504040204" pitchFamily="34" charset="-120"/>
              <a:ea typeface="微軟正黑體" panose="020B0604030504040204" pitchFamily="34" charset="-120"/>
              <a:cs typeface="Arial"/>
            </a:endParaRPr>
          </a:p>
          <a:p>
            <a:pPr marL="166370" marR="155575" indent="-166370">
              <a:lnSpc>
                <a:spcPts val="2140"/>
              </a:lnSpc>
              <a:spcBef>
                <a:spcPts val="5"/>
              </a:spcBef>
              <a:buClr>
                <a:srgbClr val="FFFFFF"/>
              </a:buClr>
              <a:buChar char="•"/>
              <a:tabLst>
                <a:tab pos="166370" algn="l"/>
              </a:tabLst>
            </a:pPr>
            <a:r>
              <a:rPr lang="en-US" altLang="zh-TW" spc="-5" dirty="0" err="1"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ip.addr</a:t>
            </a:r>
            <a:r>
              <a:rPr lang="en-US" altLang="zh-TW" spc="-30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 </a:t>
            </a:r>
            <a:r>
              <a:rPr lang="en-US" altLang="zh-TW" spc="-5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==</a:t>
            </a:r>
            <a:r>
              <a:rPr lang="en-US" altLang="zh-TW" spc="-30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192.168.1.</a:t>
            </a:r>
            <a:r>
              <a:rPr lang="en-US" altLang="zh-TW" spc="-5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5</a:t>
            </a:r>
          </a:p>
          <a:p>
            <a:pPr marL="166370" marR="155575" indent="-166370">
              <a:lnSpc>
                <a:spcPts val="2140"/>
              </a:lnSpc>
              <a:spcBef>
                <a:spcPts val="5"/>
              </a:spcBef>
              <a:buClr>
                <a:srgbClr val="FFFFFF"/>
              </a:buClr>
              <a:buChar char="•"/>
              <a:tabLst>
                <a:tab pos="166370" algn="l"/>
              </a:tabLst>
            </a:pPr>
            <a:r>
              <a:rPr lang="en-US" altLang="zh-TW" spc="-5" dirty="0" err="1"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ip.src</a:t>
            </a:r>
            <a:r>
              <a:rPr lang="en-US" altLang="zh-TW" spc="-5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 = =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 </a:t>
            </a:r>
            <a:r>
              <a:rPr lang="en-US" altLang="zh-TW" spc="-5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192.168.1.5 </a:t>
            </a:r>
            <a:r>
              <a:rPr lang="en-US" altLang="zh-TW" spc="-5" dirty="0" err="1"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ip.dst</a:t>
            </a:r>
            <a:r>
              <a:rPr lang="en-US" altLang="zh-TW" spc="-15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 </a:t>
            </a:r>
            <a:r>
              <a:rPr lang="en-US" altLang="zh-TW" spc="-5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==192.168.1.5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  <a:cs typeface="Arial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942748" y="3163556"/>
            <a:ext cx="3024336" cy="12003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Filter specific protocols</a:t>
            </a:r>
          </a:p>
          <a:p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過濾特殊的協定</a:t>
            </a:r>
            <a:endParaRPr lang="en-US" altLang="zh-TW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TW" dirty="0"/>
          </a:p>
          <a:p>
            <a:r>
              <a:rPr lang="en-US" altLang="zh-TW" dirty="0" err="1"/>
              <a:t>dns</a:t>
            </a:r>
            <a:r>
              <a:rPr lang="en-US" altLang="zh-TW" dirty="0"/>
              <a:t> || http (OR) </a:t>
            </a:r>
            <a:r>
              <a:rPr lang="en-US" altLang="zh-TW" dirty="0" err="1"/>
              <a:t>dns</a:t>
            </a:r>
            <a:r>
              <a:rPr lang="en-US" altLang="zh-TW" dirty="0"/>
              <a:t> or http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2346904" y="4456118"/>
            <a:ext cx="3240360" cy="224676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Filter specific ports</a:t>
            </a:r>
          </a:p>
          <a:p>
            <a:r>
              <a:rPr lang="zh-TW" altLang="en-US" sz="2800" dirty="0"/>
              <a:t>過濾特殊的</a:t>
            </a:r>
            <a:r>
              <a:rPr lang="en-US" altLang="zh-TW" sz="2800" dirty="0"/>
              <a:t> ports</a:t>
            </a:r>
          </a:p>
          <a:p>
            <a:endParaRPr lang="en-US" altLang="zh-TW" sz="2800" dirty="0"/>
          </a:p>
          <a:p>
            <a:r>
              <a:rPr lang="en-US" altLang="zh-TW" sz="2800" dirty="0" err="1"/>
              <a:t>tcp.port</a:t>
            </a:r>
            <a:r>
              <a:rPr lang="en-US" altLang="zh-TW" sz="2800" dirty="0"/>
              <a:t> </a:t>
            </a:r>
            <a:r>
              <a:rPr lang="en-US" altLang="zh-TW" sz="2800" dirty="0"/>
              <a:t>== 443  </a:t>
            </a:r>
          </a:p>
          <a:p>
            <a:r>
              <a:rPr lang="en-US" altLang="zh-TW" sz="2800" dirty="0" err="1"/>
              <a:t>udp.port</a:t>
            </a:r>
            <a:r>
              <a:rPr lang="en-US" altLang="zh-TW" sz="2800" dirty="0"/>
              <a:t> == 1234</a:t>
            </a:r>
          </a:p>
        </p:txBody>
      </p:sp>
      <p:sp>
        <p:nvSpPr>
          <p:cNvPr id="9" name="文字方塊 8"/>
          <p:cNvSpPr txBox="1"/>
          <p:nvPr/>
        </p:nvSpPr>
        <p:spPr>
          <a:xfrm>
            <a:off x="4644151" y="1603888"/>
            <a:ext cx="3168352" cy="90024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166370" marR="155575" indent="-166370">
              <a:lnSpc>
                <a:spcPts val="2140"/>
              </a:lnSpc>
              <a:spcBef>
                <a:spcPts val="5"/>
              </a:spcBef>
              <a:buClr>
                <a:srgbClr val="FFFFFF"/>
              </a:buClr>
              <a:buChar char="•"/>
              <a:tabLst>
                <a:tab pos="166370" algn="l"/>
              </a:tabLst>
            </a:pPr>
            <a:r>
              <a:rPr lang="en-US" altLang="zh-TW" spc="-5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Follow</a:t>
            </a:r>
            <a:r>
              <a:rPr lang="en-US" altLang="zh-TW" dirty="0">
                <a:solidFill>
                  <a:srgbClr val="B7E8F0"/>
                </a:solidFill>
                <a:latin typeface="Arial"/>
              </a:rPr>
              <a:t> </a:t>
            </a:r>
            <a:r>
              <a:rPr lang="en-US" altLang="zh-TW" spc="-5" dirty="0" err="1"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tcp</a:t>
            </a:r>
            <a:r>
              <a:rPr lang="en-US" altLang="zh-TW" spc="-5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 stream</a:t>
            </a:r>
            <a:br>
              <a:rPr lang="en-US" altLang="zh-TW" spc="-5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</a:br>
            <a:endParaRPr lang="en-US" altLang="zh-TW" spc="-5" dirty="0">
              <a:latin typeface="微軟正黑體" panose="020B0604030504040204" pitchFamily="34" charset="-120"/>
              <a:ea typeface="微軟正黑體" panose="020B0604030504040204" pitchFamily="34" charset="-120"/>
              <a:cs typeface="Arial"/>
            </a:endParaRPr>
          </a:p>
          <a:p>
            <a:pPr marL="166370" marR="155575" indent="-166370">
              <a:lnSpc>
                <a:spcPts val="2140"/>
              </a:lnSpc>
              <a:spcBef>
                <a:spcPts val="5"/>
              </a:spcBef>
              <a:buClr>
                <a:srgbClr val="FFFFFF"/>
              </a:buClr>
              <a:buChar char="•"/>
              <a:tabLst>
                <a:tab pos="166370" algn="l"/>
              </a:tabLst>
            </a:pPr>
            <a:r>
              <a:rPr lang="en-US" altLang="zh-TW" spc="-5" dirty="0" err="1"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tcp.stream</a:t>
            </a:r>
            <a:r>
              <a:rPr lang="en-US" altLang="zh-TW" spc="-5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 </a:t>
            </a:r>
            <a:r>
              <a:rPr lang="en-US" altLang="zh-TW" spc="-5" dirty="0" err="1"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eq</a:t>
            </a:r>
            <a:r>
              <a:rPr lang="en-US" altLang="zh-TW" spc="-5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 </a:t>
            </a:r>
            <a:r>
              <a:rPr lang="en-US" altLang="zh-TW" spc="-5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32</a:t>
            </a:r>
            <a:endParaRPr lang="en-US" altLang="zh-TW" spc="-5" dirty="0">
              <a:latin typeface="微軟正黑體" panose="020B0604030504040204" pitchFamily="34" charset="-120"/>
              <a:ea typeface="微軟正黑體" panose="020B0604030504040204" pitchFamily="34" charset="-120"/>
              <a:cs typeface="Arial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8058218" y="1603888"/>
            <a:ext cx="2592288" cy="923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altLang="zh-TW" spc="-5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DNS</a:t>
            </a:r>
            <a:r>
              <a:rPr lang="fr-FR" altLang="zh-TW" dirty="0">
                <a:solidFill>
                  <a:srgbClr val="B7E8F0"/>
                </a:solidFill>
                <a:latin typeface="Arial"/>
              </a:rPr>
              <a:t> </a:t>
            </a:r>
            <a:r>
              <a:rPr lang="fr-FR" altLang="zh-TW" spc="-5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Queries</a:t>
            </a:r>
          </a:p>
          <a:p>
            <a:r>
              <a:rPr lang="fr-FR" altLang="zh-TW" dirty="0"/>
              <a:t/>
            </a:r>
            <a:br>
              <a:rPr lang="fr-FR" altLang="zh-TW" dirty="0"/>
            </a:br>
            <a:r>
              <a:rPr lang="fr-FR" altLang="zh-TW" dirty="0">
                <a:latin typeface="Arial"/>
              </a:rPr>
              <a:t>udp contains </a:t>
            </a:r>
            <a:r>
              <a:rPr lang="fr-FR" altLang="zh-TW" dirty="0">
                <a:latin typeface="Arial"/>
              </a:rPr>
              <a:t>google</a:t>
            </a:r>
            <a:endParaRPr lang="fr-FR" altLang="zh-TW" dirty="0">
              <a:latin typeface="Arial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5780761" y="3090334"/>
            <a:ext cx="3420380" cy="128188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dirty="0">
                <a:latin typeface="Arial"/>
              </a:rPr>
              <a:t>HTTP </a:t>
            </a:r>
            <a:r>
              <a:rPr lang="en-US" altLang="zh-TW" dirty="0">
                <a:latin typeface="Arial"/>
              </a:rPr>
              <a:t>Request/Responses</a:t>
            </a:r>
          </a:p>
          <a:p>
            <a:pPr>
              <a:lnSpc>
                <a:spcPct val="120000"/>
              </a:lnSpc>
              <a:spcAft>
                <a:spcPts val="1470"/>
              </a:spcAft>
            </a:pPr>
            <a:r>
              <a:rPr lang="en-US" altLang="zh-TW" dirty="0" err="1">
                <a:latin typeface="Arial"/>
                <a:hlinkClick r:id="rId2"/>
              </a:rPr>
              <a:t>http.request</a:t>
            </a:r>
            <a:r>
              <a:rPr lang="en-US" altLang="zh-TW" dirty="0">
                <a:latin typeface="Arial"/>
                <a:hlinkClick r:id="rId2"/>
              </a:rPr>
              <a:t> </a:t>
            </a:r>
          </a:p>
          <a:p>
            <a:pPr>
              <a:lnSpc>
                <a:spcPct val="120000"/>
              </a:lnSpc>
              <a:spcAft>
                <a:spcPts val="1470"/>
              </a:spcAft>
            </a:pPr>
            <a:r>
              <a:rPr lang="en-US" altLang="zh-TW" dirty="0" err="1">
                <a:latin typeface="Arial"/>
                <a:hlinkClick r:id="rId2"/>
              </a:rPr>
              <a:t>http.response.code</a:t>
            </a:r>
            <a:r>
              <a:rPr lang="en-US" altLang="zh-TW" dirty="0">
                <a:latin typeface="Arial"/>
              </a:rPr>
              <a:t> </a:t>
            </a:r>
            <a:r>
              <a:rPr lang="en-US" altLang="zh-TW" dirty="0">
                <a:latin typeface="Arial"/>
              </a:rPr>
              <a:t>== 200</a:t>
            </a:r>
            <a:endParaRPr lang="zh-TW" altLang="en-US" dirty="0">
              <a:latin typeface="Arial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7812503" y="4829383"/>
            <a:ext cx="3456384" cy="108952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dirty="0">
                <a:latin typeface="Arial"/>
              </a:rPr>
              <a:t>TCP Traffic flags</a:t>
            </a:r>
          </a:p>
          <a:p>
            <a:pPr>
              <a:lnSpc>
                <a:spcPct val="120000"/>
              </a:lnSpc>
            </a:pPr>
            <a:r>
              <a:rPr lang="en-US" altLang="zh-TW" dirty="0" err="1">
                <a:latin typeface="Arial"/>
              </a:rPr>
              <a:t>tcp.flags.syn</a:t>
            </a:r>
            <a:r>
              <a:rPr lang="en-US" altLang="zh-TW" dirty="0">
                <a:latin typeface="Arial"/>
              </a:rPr>
              <a:t> </a:t>
            </a:r>
            <a:r>
              <a:rPr lang="en-US" altLang="zh-TW" dirty="0">
                <a:latin typeface="Arial"/>
              </a:rPr>
              <a:t>== </a:t>
            </a:r>
            <a:r>
              <a:rPr lang="en-US" altLang="zh-TW" dirty="0">
                <a:latin typeface="Arial"/>
              </a:rPr>
              <a:t>1</a:t>
            </a:r>
            <a:br>
              <a:rPr lang="en-US" altLang="zh-TW" dirty="0">
                <a:latin typeface="Arial"/>
              </a:rPr>
            </a:br>
            <a:r>
              <a:rPr lang="en-US" altLang="zh-TW" dirty="0" err="1">
                <a:latin typeface="Arial"/>
              </a:rPr>
              <a:t>tcp.flags.reset</a:t>
            </a:r>
            <a:r>
              <a:rPr lang="en-US" altLang="zh-TW" dirty="0">
                <a:latin typeface="Arial"/>
              </a:rPr>
              <a:t> == </a:t>
            </a:r>
            <a:r>
              <a:rPr lang="en-US" altLang="zh-TW" dirty="0">
                <a:latin typeface="Arial"/>
              </a:rPr>
              <a:t>1</a:t>
            </a:r>
            <a:endParaRPr lang="en-US" altLang="zh-TW" dirty="0">
              <a:latin typeface="Arial"/>
            </a:endParaRPr>
          </a:p>
        </p:txBody>
      </p:sp>
      <p:sp>
        <p:nvSpPr>
          <p:cNvPr id="12" name="標題 1"/>
          <p:cNvSpPr txBox="1">
            <a:spLocks/>
          </p:cNvSpPr>
          <p:nvPr/>
        </p:nvSpPr>
        <p:spPr>
          <a:xfrm>
            <a:off x="58530" y="111280"/>
            <a:ext cx="12192000" cy="102707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善用</a:t>
            </a:r>
            <a:r>
              <a:rPr lang="en-US" altLang="zh-TW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display filter</a:t>
            </a:r>
            <a:r>
              <a:rPr lang="zh-TW" alt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找出</a:t>
            </a:r>
            <a:r>
              <a:rPr lang="zh-TW" alt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需要分析</a:t>
            </a:r>
            <a:r>
              <a:rPr lang="zh-TW" alt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的封</a:t>
            </a:r>
            <a:r>
              <a:rPr lang="zh-TW" alt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包</a:t>
            </a:r>
            <a:r>
              <a:rPr lang="en-US" altLang="zh-TW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US" altLang="zh-TW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altLang="zh-TW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https://www.wireshark.org/</a:t>
            </a:r>
            <a:endParaRPr lang="zh-TW" alt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788848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1016994"/>
            <a:ext cx="12180975" cy="323165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en-US" altLang="zh-TW" sz="1500" dirty="0"/>
              <a:t>http://opencourse.ncyu.edu.tw/ncyu/file.php/15/week11/%E5%B0%81%E5%8C%85%E6%93%B7%E5%8F%96%E8%88%87%E5%88%86%E6%9E%90.pdf</a:t>
            </a:r>
            <a:endParaRPr lang="zh-TW" altLang="en-US" sz="1500" dirty="0"/>
          </a:p>
        </p:txBody>
      </p:sp>
      <p:sp>
        <p:nvSpPr>
          <p:cNvPr id="8" name="文字方塊 7"/>
          <p:cNvSpPr txBox="1"/>
          <p:nvPr/>
        </p:nvSpPr>
        <p:spPr>
          <a:xfrm>
            <a:off x="0" y="185997"/>
            <a:ext cx="766575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defRPr/>
            </a:pPr>
            <a:r>
              <a:rPr lang="en-US" altLang="zh-TW" sz="4800" dirty="0" smtClean="0"/>
              <a:t>Wireshark</a:t>
            </a:r>
            <a:r>
              <a:rPr lang="zh-TW" altLang="en-US" sz="4800" dirty="0"/>
              <a:t>常用封包過濾條件</a:t>
            </a:r>
            <a:endParaRPr lang="en-US" altLang="zh-TW" sz="4800" dirty="0"/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/>
          </p:nvPr>
        </p:nvGraphicFramePr>
        <p:xfrm>
          <a:off x="1442434" y="1340159"/>
          <a:ext cx="5779633" cy="54029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1799"/>
                <a:gridCol w="888500"/>
                <a:gridCol w="1286934"/>
                <a:gridCol w="2692400"/>
              </a:tblGrid>
              <a:tr h="319436">
                <a:tc gridSpan="2">
                  <a:txBody>
                    <a:bodyPr/>
                    <a:lstStyle/>
                    <a:p>
                      <a:r>
                        <a:rPr lang="zh-TW" altLang="en-US" sz="1500" dirty="0" smtClean="0"/>
                        <a:t>類型</a:t>
                      </a:r>
                      <a:endParaRPr lang="zh-TW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500" dirty="0" smtClean="0"/>
                        <a:t>作用說明</a:t>
                      </a:r>
                      <a:endParaRPr lang="zh-TW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500" dirty="0" smtClean="0"/>
                        <a:t>範例</a:t>
                      </a:r>
                      <a:endParaRPr lang="zh-TW" altLang="en-US" sz="1500" dirty="0"/>
                    </a:p>
                  </a:txBody>
                  <a:tcPr/>
                </a:tc>
              </a:tr>
              <a:tr h="319436">
                <a:tc rowSpan="4">
                  <a:txBody>
                    <a:bodyPr/>
                    <a:lstStyle/>
                    <a:p>
                      <a:pPr algn="ctr"/>
                      <a:r>
                        <a:rPr lang="en-US" altLang="zh-TW" sz="14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eth</a:t>
                      </a:r>
                      <a:endParaRPr lang="zh-TW" altLang="en-US" sz="14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1400" b="1" dirty="0" err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dst</a:t>
                      </a:r>
                      <a:r>
                        <a:rPr lang="en-US" altLang="zh-TW" sz="14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</a:t>
                      </a:r>
                      <a:endParaRPr lang="zh-TW" altLang="en-US" sz="14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4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目的 </a:t>
                      </a:r>
                      <a:r>
                        <a:rPr lang="en-US" altLang="zh-TW" sz="14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MAC </a:t>
                      </a:r>
                      <a:endParaRPr lang="zh-TW" altLang="en-US" sz="14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b="1" dirty="0" err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eth.dst</a:t>
                      </a:r>
                      <a:r>
                        <a:rPr lang="en-US" altLang="zh-TW" sz="14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== </a:t>
                      </a:r>
                      <a:r>
                        <a:rPr lang="en-US" altLang="zh-TW" sz="1400" b="1" dirty="0" err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ff:ff:ff:ff:ff</a:t>
                      </a:r>
                      <a:r>
                        <a:rPr lang="en-US" altLang="zh-TW" sz="14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</a:t>
                      </a:r>
                      <a:endParaRPr lang="zh-TW" altLang="en-US" sz="14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</a:tr>
              <a:tr h="319436"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b="1" dirty="0" err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src</a:t>
                      </a:r>
                      <a:r>
                        <a:rPr lang="en-US" altLang="zh-TW" sz="14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</a:t>
                      </a:r>
                      <a:endParaRPr lang="zh-TW" altLang="en-US" sz="14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4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來源 </a:t>
                      </a:r>
                      <a:r>
                        <a:rPr lang="en-US" altLang="zh-TW" sz="14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MAC </a:t>
                      </a:r>
                      <a:endParaRPr lang="zh-TW" altLang="en-US" sz="14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b="1" dirty="0" err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eth.src</a:t>
                      </a:r>
                      <a:r>
                        <a:rPr lang="en-US" altLang="zh-TW" sz="14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== 00:e0:18:64:ce:f2 </a:t>
                      </a:r>
                      <a:endParaRPr lang="zh-TW" altLang="en-US" sz="14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</a:tr>
              <a:tr h="319436"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b="1" dirty="0" err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addr</a:t>
                      </a:r>
                      <a:r>
                        <a:rPr lang="en-US" altLang="zh-TW" sz="14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</a:t>
                      </a:r>
                      <a:endParaRPr lang="zh-TW" altLang="en-US" sz="14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MAC </a:t>
                      </a:r>
                      <a:r>
                        <a:rPr lang="zh-TW" altLang="en-US" sz="14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位址 </a:t>
                      </a:r>
                      <a:endParaRPr lang="zh-TW" altLang="en-US" sz="14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b="1" dirty="0" err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eth.addr</a:t>
                      </a:r>
                      <a:r>
                        <a:rPr lang="en-US" altLang="zh-TW" sz="14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== </a:t>
                      </a:r>
                      <a:r>
                        <a:rPr lang="en-US" altLang="zh-TW" sz="1400" b="1" dirty="0" err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ff:ff:ff:ff:ff</a:t>
                      </a:r>
                      <a:r>
                        <a:rPr lang="en-US" altLang="zh-TW" sz="14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</a:t>
                      </a:r>
                      <a:endParaRPr lang="zh-TW" altLang="en-US" sz="14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</a:tr>
              <a:tr h="472591"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type </a:t>
                      </a:r>
                      <a:endParaRPr lang="zh-TW" altLang="en-US" sz="14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4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下一層協定</a:t>
                      </a:r>
                      <a:endParaRPr lang="zh-TW" altLang="en-US" sz="14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b="1" dirty="0" err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eth.type</a:t>
                      </a:r>
                      <a:r>
                        <a:rPr lang="en-US" altLang="zh-TW" sz="14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== 0x0800(IP) </a:t>
                      </a:r>
                    </a:p>
                    <a:p>
                      <a:r>
                        <a:rPr lang="en-US" altLang="zh-TW" sz="1400" b="1" dirty="0" err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eth.type</a:t>
                      </a:r>
                      <a:r>
                        <a:rPr lang="en-US" altLang="zh-TW" sz="14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== 0x0806(ARP) </a:t>
                      </a:r>
                      <a:endParaRPr lang="zh-TW" altLang="en-US" sz="14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</a:tr>
              <a:tr h="319436">
                <a:tc rowSpan="4">
                  <a:txBody>
                    <a:bodyPr/>
                    <a:lstStyle/>
                    <a:p>
                      <a:pPr algn="ctr"/>
                      <a:r>
                        <a:rPr lang="en-US" altLang="zh-TW" sz="1400" b="1" dirty="0" err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ip</a:t>
                      </a:r>
                      <a:endParaRPr lang="zh-TW" altLang="en-US" sz="14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1400" b="1" dirty="0" err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dst</a:t>
                      </a:r>
                      <a:r>
                        <a:rPr lang="en-US" altLang="zh-TW" sz="14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</a:t>
                      </a:r>
                      <a:endParaRPr lang="zh-TW" altLang="en-US" sz="14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4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目的 </a:t>
                      </a:r>
                      <a:r>
                        <a:rPr lang="en-US" altLang="zh-TW" sz="14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IP </a:t>
                      </a:r>
                      <a:endParaRPr lang="zh-TW" altLang="en-US" sz="14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b="1" dirty="0" err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ip.dst</a:t>
                      </a:r>
                      <a:r>
                        <a:rPr lang="en-US" altLang="zh-TW" sz="14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==140.134.4.1 </a:t>
                      </a:r>
                      <a:endParaRPr lang="zh-TW" altLang="en-US" sz="14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</a:tr>
              <a:tr h="319436"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b="1" dirty="0" err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src</a:t>
                      </a:r>
                      <a:r>
                        <a:rPr lang="en-US" altLang="zh-TW" sz="14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</a:t>
                      </a:r>
                      <a:endParaRPr lang="zh-TW" altLang="en-US" sz="14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4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來源 </a:t>
                      </a:r>
                      <a:r>
                        <a:rPr lang="en-US" altLang="zh-TW" sz="14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IP </a:t>
                      </a:r>
                      <a:endParaRPr lang="zh-TW" altLang="en-US" sz="14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b="1" dirty="0" err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ip.src</a:t>
                      </a:r>
                      <a:r>
                        <a:rPr lang="en-US" altLang="zh-TW" sz="14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== 140.134.30.72</a:t>
                      </a:r>
                      <a:endParaRPr lang="zh-TW" altLang="en-US" sz="14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</a:tr>
              <a:tr h="319436"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b="1" dirty="0" err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addr</a:t>
                      </a:r>
                      <a:r>
                        <a:rPr lang="en-US" altLang="zh-TW" sz="14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</a:t>
                      </a:r>
                      <a:endParaRPr lang="zh-TW" altLang="en-US" sz="14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IP </a:t>
                      </a:r>
                      <a:r>
                        <a:rPr lang="zh-TW" altLang="en-US" sz="14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位址 </a:t>
                      </a:r>
                      <a:endParaRPr lang="zh-TW" altLang="en-US" sz="14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b="1" dirty="0" err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ip.addr</a:t>
                      </a:r>
                      <a:r>
                        <a:rPr lang="en-US" altLang="zh-TW" sz="14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==140.134.30.72 </a:t>
                      </a:r>
                      <a:endParaRPr lang="zh-TW" altLang="en-US" sz="14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</a:tr>
              <a:tr h="669504"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proto </a:t>
                      </a:r>
                      <a:endParaRPr lang="zh-TW" altLang="en-US" sz="14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4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下一層協定 </a:t>
                      </a:r>
                      <a:endParaRPr lang="zh-TW" altLang="en-US" sz="14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b="1" dirty="0" err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ip.proto</a:t>
                      </a:r>
                      <a:r>
                        <a:rPr lang="en-US" altLang="zh-TW" sz="14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== 0x06(TCP) </a:t>
                      </a:r>
                    </a:p>
                    <a:p>
                      <a:r>
                        <a:rPr lang="en-US" altLang="zh-TW" sz="1400" b="1" dirty="0" err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ip.proto</a:t>
                      </a:r>
                      <a:r>
                        <a:rPr lang="en-US" altLang="zh-TW" sz="14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== 0x01(ICMP)</a:t>
                      </a:r>
                    </a:p>
                    <a:p>
                      <a:r>
                        <a:rPr lang="en-US" altLang="zh-TW" sz="1400" b="1" dirty="0" err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ip.proto</a:t>
                      </a:r>
                      <a:r>
                        <a:rPr lang="en-US" altLang="zh-TW" sz="14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== 0x11(UDP)</a:t>
                      </a:r>
                      <a:endParaRPr lang="zh-TW" altLang="en-US" sz="14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</a:tr>
              <a:tr h="319436">
                <a:tc rowSpan="3">
                  <a:txBody>
                    <a:bodyPr/>
                    <a:lstStyle/>
                    <a:p>
                      <a:pPr algn="ctr"/>
                      <a:r>
                        <a:rPr lang="en-US" altLang="zh-TW" sz="1400" b="1" dirty="0" err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tcp</a:t>
                      </a:r>
                      <a:endParaRPr lang="zh-TW" altLang="en-US" sz="14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1400" b="1" dirty="0" err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dstport</a:t>
                      </a:r>
                      <a:r>
                        <a:rPr lang="en-US" altLang="zh-TW" sz="14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</a:t>
                      </a:r>
                      <a:endParaRPr lang="zh-TW" altLang="en-US" sz="14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4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目的 </a:t>
                      </a:r>
                      <a:r>
                        <a:rPr lang="en-US" altLang="zh-TW" sz="14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Port </a:t>
                      </a:r>
                      <a:endParaRPr lang="zh-TW" altLang="en-US" sz="14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b="1" dirty="0" err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tcp.dstport</a:t>
                      </a:r>
                      <a:r>
                        <a:rPr lang="en-US" altLang="zh-TW" sz="14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== 80(HTTP)</a:t>
                      </a:r>
                      <a:endParaRPr lang="zh-TW" altLang="en-US" sz="14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</a:tr>
              <a:tr h="319436"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b="1" dirty="0" err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scrport</a:t>
                      </a:r>
                      <a:r>
                        <a:rPr lang="en-US" altLang="zh-TW" sz="14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</a:t>
                      </a:r>
                      <a:endParaRPr lang="zh-TW" altLang="en-US" sz="14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4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來源 </a:t>
                      </a:r>
                      <a:r>
                        <a:rPr lang="en-US" altLang="zh-TW" sz="14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Port </a:t>
                      </a:r>
                      <a:endParaRPr lang="zh-TW" altLang="en-US" sz="14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b="1" dirty="0" err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tcp.scrport</a:t>
                      </a:r>
                      <a:r>
                        <a:rPr lang="en-US" altLang="zh-TW" sz="14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==21(FTP) </a:t>
                      </a:r>
                      <a:endParaRPr lang="zh-TW" altLang="en-US" sz="14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</a:tr>
              <a:tr h="319436"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port </a:t>
                      </a:r>
                      <a:endParaRPr lang="zh-TW" altLang="en-US" sz="14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Port </a:t>
                      </a:r>
                      <a:r>
                        <a:rPr lang="zh-TW" altLang="en-US" sz="14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編號 </a:t>
                      </a:r>
                      <a:endParaRPr lang="zh-TW" altLang="en-US" sz="14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b="1" dirty="0" err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tcp.port</a:t>
                      </a:r>
                      <a:r>
                        <a:rPr lang="en-US" altLang="zh-TW" sz="14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==23(</a:t>
                      </a:r>
                      <a:r>
                        <a:rPr lang="en-US" altLang="zh-TW" sz="1400" b="1" dirty="0" err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Talnet</a:t>
                      </a:r>
                      <a:r>
                        <a:rPr lang="en-US" altLang="zh-TW" sz="14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) </a:t>
                      </a:r>
                      <a:endParaRPr lang="zh-TW" altLang="en-US" sz="14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</a:tr>
              <a:tr h="319436">
                <a:tc rowSpan="3">
                  <a:txBody>
                    <a:bodyPr/>
                    <a:lstStyle/>
                    <a:p>
                      <a:pPr algn="ctr"/>
                      <a:r>
                        <a:rPr lang="en-US" altLang="zh-TW" sz="1400" b="1" dirty="0" err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udp</a:t>
                      </a:r>
                      <a:endParaRPr lang="zh-TW" altLang="en-US" sz="14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1400" b="1" dirty="0" err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dstport</a:t>
                      </a:r>
                      <a:r>
                        <a:rPr lang="en-US" altLang="zh-TW" sz="14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</a:t>
                      </a:r>
                      <a:endParaRPr lang="zh-TW" altLang="en-US" sz="14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4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目的 </a:t>
                      </a:r>
                      <a:r>
                        <a:rPr lang="en-US" altLang="zh-TW" sz="14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Port</a:t>
                      </a:r>
                      <a:endParaRPr lang="zh-TW" altLang="en-US" sz="14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b="1" dirty="0" err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ucp.dstport</a:t>
                      </a:r>
                      <a:r>
                        <a:rPr lang="en-US" altLang="zh-TW" sz="14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== 53(DNS)</a:t>
                      </a:r>
                      <a:endParaRPr lang="zh-TW" altLang="en-US" sz="14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</a:tr>
              <a:tr h="319436"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b="1" dirty="0" err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scrport</a:t>
                      </a:r>
                      <a:r>
                        <a:rPr lang="en-US" altLang="zh-TW" sz="14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</a:t>
                      </a:r>
                      <a:endParaRPr lang="zh-TW" altLang="en-US" sz="14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4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來源 </a:t>
                      </a:r>
                      <a:r>
                        <a:rPr lang="en-US" altLang="zh-TW" sz="14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Port </a:t>
                      </a:r>
                      <a:endParaRPr lang="zh-TW" altLang="en-US" sz="14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b="1" dirty="0" err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ucp.scrport</a:t>
                      </a:r>
                      <a:r>
                        <a:rPr lang="en-US" altLang="zh-TW" sz="14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== 69(TSTP) </a:t>
                      </a:r>
                      <a:endParaRPr lang="zh-TW" altLang="en-US" sz="14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</a:tr>
              <a:tr h="319436"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port </a:t>
                      </a:r>
                      <a:endParaRPr lang="zh-TW" altLang="en-US" sz="14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Port </a:t>
                      </a:r>
                      <a:r>
                        <a:rPr lang="zh-TW" altLang="en-US" sz="14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編號 </a:t>
                      </a:r>
                      <a:endParaRPr lang="zh-TW" altLang="en-US" sz="14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b="1" dirty="0" err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ucp.port</a:t>
                      </a:r>
                      <a:r>
                        <a:rPr lang="en-US" altLang="zh-TW" sz="14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== 53 </a:t>
                      </a:r>
                      <a:endParaRPr lang="zh-TW" altLang="en-US" sz="14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51866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載入</a:t>
            </a:r>
            <a:r>
              <a:rPr lang="en-US" altLang="zh-TW" dirty="0" smtClean="0"/>
              <a:t>Connection2Google.pcapng</a:t>
            </a:r>
            <a:r>
              <a:rPr lang="en-US" altLang="zh-TW" dirty="0"/>
              <a:t/>
            </a:r>
            <a:br>
              <a:rPr lang="en-US" altLang="zh-TW" dirty="0"/>
            </a:b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19564" y="1368425"/>
            <a:ext cx="8401397" cy="5193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4030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1191" y="3315041"/>
            <a:ext cx="8369615" cy="288607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911191" y="1578819"/>
            <a:ext cx="3857787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7200" dirty="0" err="1">
                <a:solidFill>
                  <a:schemeClr val="bg1"/>
                </a:solidFill>
              </a:rPr>
              <a:t>wireshark</a:t>
            </a:r>
            <a:endParaRPr lang="zh-TW" altLang="en-US" sz="7200" dirty="0">
              <a:solidFill>
                <a:schemeClr val="bg1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5488923" y="1157408"/>
            <a:ext cx="223651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4000" b="1" dirty="0">
                <a:solidFill>
                  <a:schemeClr val="bg1"/>
                </a:solidFill>
              </a:rPr>
              <a:t>封包分析</a:t>
            </a:r>
            <a:endParaRPr lang="zh-TW" altLang="en-US" sz="4000" dirty="0">
              <a:solidFill>
                <a:schemeClr val="bg1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5768978" y="2277433"/>
            <a:ext cx="267900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dirty="0">
                <a:solidFill>
                  <a:schemeClr val="bg1"/>
                </a:solidFill>
              </a:rPr>
              <a:t>packet analysis</a:t>
            </a:r>
            <a:endParaRPr lang="zh-TW" alt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8079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使用</a:t>
            </a:r>
            <a:r>
              <a:rPr lang="en-US" altLang="zh-TW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Display Filter</a:t>
            </a:r>
            <a:r>
              <a:rPr lang="zh-TW" altLang="en-US" dirty="0" smtClean="0"/>
              <a:t>挑選要檢查的封包</a:t>
            </a:r>
            <a:r>
              <a:rPr lang="zh-TW" altLang="en-US" dirty="0"/>
              <a:t/>
            </a:r>
            <a:br>
              <a:rPr lang="zh-TW" altLang="en-US" dirty="0"/>
            </a:br>
            <a:r>
              <a:rPr lang="zh-TW" altLang="en-US" dirty="0"/>
              <a:t>設定</a:t>
            </a:r>
            <a:r>
              <a:rPr lang="zh-TW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顯示篩檢</a:t>
            </a:r>
            <a:endParaRPr lang="zh-TW" alt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88808" y="2421365"/>
            <a:ext cx="9029865" cy="2463902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1988808" y="3217334"/>
            <a:ext cx="8805333" cy="65193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向右箭號 7"/>
          <p:cNvSpPr/>
          <p:nvPr/>
        </p:nvSpPr>
        <p:spPr>
          <a:xfrm>
            <a:off x="384209" y="2656340"/>
            <a:ext cx="1498600" cy="1993951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Display Filter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558295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5903" y="533168"/>
            <a:ext cx="12192000" cy="1027070"/>
          </a:xfrm>
          <a:solidFill>
            <a:schemeClr val="accent6">
              <a:lumMod val="50000"/>
            </a:schemeClr>
          </a:solidFill>
        </p:spPr>
        <p:txBody>
          <a:bodyPr>
            <a:normAutofit fontScale="90000"/>
          </a:bodyPr>
          <a:lstStyle/>
          <a:p>
            <a:r>
              <a:rPr lang="en-US" altLang="zh-TW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Wireshark</a:t>
            </a:r>
            <a:br>
              <a:rPr lang="en-US" altLang="zh-TW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altLang="zh-TW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https://www.wireshark.org/</a:t>
            </a:r>
            <a:endParaRPr lang="zh-TW" alt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78027" y="1865754"/>
            <a:ext cx="5595551" cy="1263564"/>
          </a:xfrm>
        </p:spPr>
        <p:txBody>
          <a:bodyPr>
            <a:normAutofit fontScale="77500" lnSpcReduction="2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altLang="zh-TW" b="1" dirty="0"/>
              <a:t>Wireshark</a:t>
            </a:r>
            <a:r>
              <a:rPr lang="zh-TW" altLang="en-US" dirty="0"/>
              <a:t>（前稱</a:t>
            </a:r>
            <a:r>
              <a:rPr lang="en-US" altLang="zh-TW" b="1" dirty="0"/>
              <a:t>Ethereal</a:t>
            </a:r>
            <a:r>
              <a:rPr lang="zh-TW" altLang="en-US" dirty="0"/>
              <a:t>）是一個免費開源的網路</a:t>
            </a:r>
            <a:r>
              <a:rPr lang="zh-TW" altLang="en-US" dirty="0">
                <a:hlinkClick r:id="rId2" tooltip="封包"/>
              </a:rPr>
              <a:t>封包</a:t>
            </a:r>
            <a:r>
              <a:rPr lang="zh-TW" altLang="en-US" dirty="0"/>
              <a:t>分析</a:t>
            </a:r>
            <a:r>
              <a:rPr lang="zh-TW" altLang="en-US" dirty="0" smtClean="0"/>
              <a:t>軟體</a:t>
            </a:r>
            <a:endParaRPr lang="en-US" altLang="zh-TW" dirty="0"/>
          </a:p>
          <a:p>
            <a:pPr>
              <a:buFont typeface="Wingdings" panose="05000000000000000000" pitchFamily="2" charset="2"/>
              <a:buChar char="Ø"/>
            </a:pPr>
            <a:r>
              <a:rPr lang="zh-TW" altLang="en-US" dirty="0" smtClean="0"/>
              <a:t>網路</a:t>
            </a:r>
            <a:r>
              <a:rPr lang="zh-TW" altLang="en-US" dirty="0"/>
              <a:t>封包分析軟體的功能是</a:t>
            </a:r>
            <a:r>
              <a:rPr lang="zh-TW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截取網路封包</a:t>
            </a:r>
            <a:r>
              <a:rPr lang="zh-TW" altLang="en-US" dirty="0"/>
              <a:t>，並盡可能顯示出最為</a:t>
            </a:r>
            <a:r>
              <a:rPr lang="zh-TW" altLang="en-US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詳細的</a:t>
            </a:r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網路封包資料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65902" y="3872567"/>
            <a:ext cx="5855387" cy="2369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800" b="1" dirty="0"/>
              <a:t>Wireshark</a:t>
            </a:r>
            <a:r>
              <a:rPr lang="zh-TW" altLang="en-US" sz="2800" b="1" dirty="0"/>
              <a:t>使用情境</a:t>
            </a:r>
            <a:r>
              <a:rPr lang="en-US" altLang="zh-TW" sz="2800" b="1" dirty="0"/>
              <a:t>:</a:t>
            </a:r>
            <a:endParaRPr lang="zh-TW" altLang="en-US" sz="2800" b="1" dirty="0"/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網路管理員</a:t>
            </a:r>
            <a:r>
              <a:rPr lang="zh-TW" altLang="en-US" sz="2000" dirty="0"/>
              <a:t>使用</a:t>
            </a:r>
            <a:r>
              <a:rPr lang="en-US" altLang="zh-TW" sz="2000" dirty="0"/>
              <a:t>Wireshark</a:t>
            </a:r>
            <a:r>
              <a:rPr lang="zh-TW" altLang="en-US" sz="2000" dirty="0"/>
              <a:t>來檢測網路問題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zh-TW" altLang="en-US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網路安全工程師</a:t>
            </a:r>
            <a:r>
              <a:rPr lang="zh-TW" altLang="en-US" sz="2000" dirty="0"/>
              <a:t>使用</a:t>
            </a:r>
            <a:r>
              <a:rPr lang="en-US" altLang="zh-TW" sz="2000" dirty="0"/>
              <a:t>Wireshark</a:t>
            </a:r>
            <a:r>
              <a:rPr lang="zh-TW" altLang="en-US" sz="2000" dirty="0"/>
              <a:t>來檢查資訊安全相關問題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zh-TW" altLang="en-US" sz="2000" dirty="0"/>
              <a:t>開發者使用</a:t>
            </a:r>
            <a:r>
              <a:rPr lang="en-US" altLang="zh-TW" sz="2000" dirty="0"/>
              <a:t>Wireshark</a:t>
            </a:r>
            <a:r>
              <a:rPr lang="zh-TW" altLang="en-US" sz="2000" dirty="0"/>
              <a:t>來為新的通訊協定除錯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zh-TW" altLang="en-US" sz="2000" dirty="0"/>
              <a:t>普通使用者使用</a:t>
            </a:r>
            <a:r>
              <a:rPr lang="en-US" altLang="zh-TW" sz="2000" dirty="0"/>
              <a:t>Wireshark</a:t>
            </a:r>
            <a:r>
              <a:rPr lang="zh-TW" altLang="en-US" sz="2000" dirty="0"/>
              <a:t>來學習網路協定的相關知識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403DD-6E6F-4126-B9A9-0E8A94E5A4BF}" type="slidenum">
              <a:rPr lang="zh-TW" altLang="en-US" smtClean="0"/>
              <a:t>4</a:t>
            </a:fld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1900" y="420242"/>
            <a:ext cx="3218799" cy="1109931"/>
          </a:xfrm>
          <a:prstGeom prst="rect">
            <a:avLst/>
          </a:prstGeom>
        </p:spPr>
      </p:pic>
      <p:pic>
        <p:nvPicPr>
          <p:cNvPr id="7" name="內容版面配置區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6438" y="2496065"/>
            <a:ext cx="3011919" cy="4136368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8783" y="1865754"/>
            <a:ext cx="2890161" cy="3560278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278027" y="3197719"/>
            <a:ext cx="34190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/>
              <a:t>Stable Release (</a:t>
            </a:r>
            <a:r>
              <a:rPr lang="en-US" altLang="zh-TW" dirty="0" smtClean="0"/>
              <a:t>2.6.11) : 2019.9.11</a:t>
            </a:r>
            <a:endParaRPr lang="zh-TW" altLang="en-US" dirty="0"/>
          </a:p>
        </p:txBody>
      </p:sp>
      <p:sp>
        <p:nvSpPr>
          <p:cNvPr id="10" name="矩形 9"/>
          <p:cNvSpPr/>
          <p:nvPr/>
        </p:nvSpPr>
        <p:spPr>
          <a:xfrm>
            <a:off x="2523400" y="129636"/>
            <a:ext cx="27132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/>
              <a:t>https://wiki.wireshark.org/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98496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6000" dirty="0" smtClean="0"/>
              <a:t>Wireshark </a:t>
            </a:r>
            <a:r>
              <a:rPr lang="zh-TW" altLang="en-US" sz="6000" dirty="0" smtClean="0"/>
              <a:t>安裝</a:t>
            </a:r>
            <a:endParaRPr lang="en-US" altLang="zh-TW" sz="6000" dirty="0" smtClean="0"/>
          </a:p>
          <a:p>
            <a:pPr algn="ctr"/>
            <a:r>
              <a:rPr lang="en-US" altLang="zh-TW" sz="6000" dirty="0" smtClean="0"/>
              <a:t>@windows</a:t>
            </a:r>
            <a:endParaRPr lang="zh-TW" altLang="en-US" sz="6000" dirty="0"/>
          </a:p>
        </p:txBody>
      </p:sp>
    </p:spTree>
    <p:extLst>
      <p:ext uri="{BB962C8B-B14F-4D97-AF65-F5344CB8AC3E}">
        <p14:creationId xmlns:p14="http://schemas.microsoft.com/office/powerpoint/2010/main" val="16173922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內容版面配置區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3474" y="809020"/>
            <a:ext cx="10744860" cy="5549446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321073" y="170934"/>
            <a:ext cx="58033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https://www.wireshark.org/download.html</a:t>
            </a:r>
            <a:endParaRPr lang="zh-TW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56220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17636" y="255058"/>
            <a:ext cx="7954964" cy="6264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2802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78504" y="212724"/>
            <a:ext cx="8319924" cy="6552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5425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61570" y="238125"/>
            <a:ext cx="7803875" cy="6145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0063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9816</TotalTime>
  <Words>567</Words>
  <Application>Microsoft Office PowerPoint</Application>
  <PresentationFormat>寬螢幕</PresentationFormat>
  <Paragraphs>173</Paragraphs>
  <Slides>30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30</vt:i4>
      </vt:variant>
    </vt:vector>
  </HeadingPairs>
  <TitlesOfParts>
    <vt:vector size="39" baseType="lpstr">
      <vt:lpstr>Adobe Gothic Std B</vt:lpstr>
      <vt:lpstr>華康康楷體W5(P)</vt:lpstr>
      <vt:lpstr>微軟正黑體</vt:lpstr>
      <vt:lpstr>新細明體</vt:lpstr>
      <vt:lpstr>Arial</vt:lpstr>
      <vt:lpstr>Calibri</vt:lpstr>
      <vt:lpstr>Calibri Light</vt:lpstr>
      <vt:lpstr>Wingdings</vt:lpstr>
      <vt:lpstr>Office 佈景主題</vt:lpstr>
      <vt:lpstr>網路封包分析::wireshark</vt:lpstr>
      <vt:lpstr>課程宗旨</vt:lpstr>
      <vt:lpstr>PowerPoint 簡報</vt:lpstr>
      <vt:lpstr>Wireshark https://www.wireshark.org/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檢查wireshark安裝目錄有哪些工具 C:\Program Files\Wireshark</vt:lpstr>
      <vt:lpstr>capinfos</vt:lpstr>
      <vt:lpstr>editcap</vt:lpstr>
      <vt:lpstr>Mergecap</vt:lpstr>
      <vt:lpstr>PowerPoint 簡報</vt:lpstr>
      <vt:lpstr>開啟wireshark</vt:lpstr>
      <vt:lpstr>選擇 Capture filter(2) Capture=&gt;Options =&gt;Capture Interfaces()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步驟</vt:lpstr>
      <vt:lpstr>PowerPoint 簡報</vt:lpstr>
      <vt:lpstr>PowerPoint 簡報</vt:lpstr>
      <vt:lpstr>PowerPoint 簡報</vt:lpstr>
      <vt:lpstr>PowerPoint 簡報</vt:lpstr>
      <vt:lpstr>載入Connection2Google.pcapng </vt:lpstr>
      <vt:lpstr>使用Display Filter挑選要檢查的封包 設定顯示篩檢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攻擊你電腦的駭客技術 別以為使用最新的windows 10就不會被駭 駭客是如何製作惡意程式的密技大公開</dc:title>
  <dc:creator>ksu</dc:creator>
  <cp:lastModifiedBy>BREAKALLCTF{Letmeseesee}</cp:lastModifiedBy>
  <cp:revision>1086</cp:revision>
  <dcterms:created xsi:type="dcterms:W3CDTF">2017-03-24T04:26:28Z</dcterms:created>
  <dcterms:modified xsi:type="dcterms:W3CDTF">2019-10-02T08:13:22Z</dcterms:modified>
</cp:coreProperties>
</file>